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9"/>
  </p:notesMasterIdLst>
  <p:sldIdLst>
    <p:sldId id="292" r:id="rId2"/>
    <p:sldId id="276" r:id="rId3"/>
    <p:sldId id="267" r:id="rId4"/>
    <p:sldId id="277" r:id="rId5"/>
    <p:sldId id="268" r:id="rId6"/>
    <p:sldId id="286" r:id="rId7"/>
    <p:sldId id="269" r:id="rId8"/>
    <p:sldId id="278" r:id="rId9"/>
    <p:sldId id="270" r:id="rId10"/>
    <p:sldId id="271" r:id="rId11"/>
    <p:sldId id="279" r:id="rId12"/>
    <p:sldId id="280" r:id="rId13"/>
    <p:sldId id="261" r:id="rId14"/>
    <p:sldId id="258" r:id="rId15"/>
    <p:sldId id="281" r:id="rId16"/>
    <p:sldId id="282" r:id="rId17"/>
    <p:sldId id="283" r:id="rId18"/>
    <p:sldId id="284" r:id="rId19"/>
    <p:sldId id="266" r:id="rId20"/>
    <p:sldId id="265" r:id="rId21"/>
    <p:sldId id="272" r:id="rId22"/>
    <p:sldId id="274" r:id="rId23"/>
    <p:sldId id="275" r:id="rId24"/>
    <p:sldId id="285" r:id="rId25"/>
    <p:sldId id="291" r:id="rId26"/>
    <p:sldId id="289" r:id="rId27"/>
    <p:sldId id="28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435"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3E0318-040D-4B59-A72B-8F01314E6D12}" type="datetimeFigureOut">
              <a:rPr lang="en-US" smtClean="0"/>
              <a:t>10/13/2017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4199C9-FC4F-4CB4-B957-D3D3F1065AD8}" type="slidenum">
              <a:rPr lang="en-US" smtClean="0"/>
              <a:t>‹#›</a:t>
            </a:fld>
            <a:endParaRPr lang="en-US" dirty="0"/>
          </a:p>
        </p:txBody>
      </p:sp>
    </p:spTree>
    <p:extLst>
      <p:ext uri="{BB962C8B-B14F-4D97-AF65-F5344CB8AC3E}">
        <p14:creationId xmlns:p14="http://schemas.microsoft.com/office/powerpoint/2010/main" val="52926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an accurate definition of the trust BLC uses. It is from the 1828 Webster’s Dictionary. Law in America recognizes this type of trust in the church context. Churches in America have been using it for a long time as will be pointed out in the Second Session.</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2</a:t>
            </a:fld>
            <a:endParaRPr lang="en-US" dirty="0"/>
          </a:p>
        </p:txBody>
      </p:sp>
    </p:spTree>
    <p:extLst>
      <p:ext uri="{BB962C8B-B14F-4D97-AF65-F5344CB8AC3E}">
        <p14:creationId xmlns:p14="http://schemas.microsoft.com/office/powerpoint/2010/main" val="2336740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going</a:t>
            </a:r>
            <a:r>
              <a:rPr lang="en-US" baseline="0" dirty="0" smtClean="0"/>
              <a:t> to cover this in detail, but just let me say that God ordained or established the concept and it is still in force. Who created all things? Who created man. Did God own all things? Does He still own all things? Whom did God entrust the earth and all that is in it? Is the earth and all that is in it still entrusted to man? For whose benefit is it all to be used? Trustor, trustee, beneficiary, duty? This is all explained in this article which is available online at no cost.</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3</a:t>
            </a:fld>
            <a:endParaRPr lang="en-US" dirty="0"/>
          </a:p>
        </p:txBody>
      </p:sp>
    </p:spTree>
    <p:extLst>
      <p:ext uri="{BB962C8B-B14F-4D97-AF65-F5344CB8AC3E}">
        <p14:creationId xmlns:p14="http://schemas.microsoft.com/office/powerpoint/2010/main" val="4110119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I am doing in depth studies of the doctrine of the church, which include studies of the relationship of church and state. I have already done a lot of study on this. I had to in order to glorify God in this ministry He called me into. With increased study comes increased understanding. I am coming across nothing in these more in depth studies which contradicts my conclusions: God desires total separation of “church and state” (not separation of God and state). I explain what this means in some detail in some of my writings (give examples, perhaps). Maybe elaborate a little on the importance of understanding this if time permits, etc. Make comments as I go through the pages on this slide.</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4</a:t>
            </a:fld>
            <a:endParaRPr lang="en-US" dirty="0"/>
          </a:p>
        </p:txBody>
      </p:sp>
    </p:spTree>
    <p:extLst>
      <p:ext uri="{BB962C8B-B14F-4D97-AF65-F5344CB8AC3E}">
        <p14:creationId xmlns:p14="http://schemas.microsoft.com/office/powerpoint/2010/main" val="4181880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Spontaneous personal recollection</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6</a:t>
            </a:fld>
            <a:endParaRPr lang="en-US" dirty="0"/>
          </a:p>
        </p:txBody>
      </p:sp>
    </p:spTree>
    <p:extLst>
      <p:ext uri="{BB962C8B-B14F-4D97-AF65-F5344CB8AC3E}">
        <p14:creationId xmlns:p14="http://schemas.microsoft.com/office/powerpoint/2010/main" val="2401054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a:t>
            </a:r>
            <a:r>
              <a:rPr lang="en-US" baseline="0" dirty="0" smtClean="0"/>
              <a:t> to my books for answers. But before that or along with that, you should first do some things which I will mention later in this presentation. Check everyone out before believing and following them. Everyone includes me.</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7</a:t>
            </a:fld>
            <a:endParaRPr lang="en-US" dirty="0"/>
          </a:p>
        </p:txBody>
      </p:sp>
    </p:spTree>
    <p:extLst>
      <p:ext uri="{BB962C8B-B14F-4D97-AF65-F5344CB8AC3E}">
        <p14:creationId xmlns:p14="http://schemas.microsoft.com/office/powerpoint/2010/main" val="2401054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my books are free. Some can be bought, if you so desire. However, you can get them free in online form or PDF. Here is the page to go to where you can get access to all books in whatever form. God’s website, “Separation of Church and State Law,” also has many other resources such as articles, links to sermons, and so forth. Jeraldfinney.wordpress.com.</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8</a:t>
            </a:fld>
            <a:endParaRPr lang="en-US" dirty="0"/>
          </a:p>
        </p:txBody>
      </p:sp>
    </p:spTree>
    <p:extLst>
      <p:ext uri="{BB962C8B-B14F-4D97-AF65-F5344CB8AC3E}">
        <p14:creationId xmlns:p14="http://schemas.microsoft.com/office/powerpoint/2010/main" val="2196750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I explain why not to go here in [go to slide 12]</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11</a:t>
            </a:fld>
            <a:endParaRPr lang="en-US" dirty="0"/>
          </a:p>
        </p:txBody>
      </p:sp>
    </p:spTree>
    <p:extLst>
      <p:ext uri="{BB962C8B-B14F-4D97-AF65-F5344CB8AC3E}">
        <p14:creationId xmlns:p14="http://schemas.microsoft.com/office/powerpoint/2010/main" val="2242030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says among other things,</a:t>
            </a:r>
            <a:r>
              <a:rPr lang="en-US" baseline="0" dirty="0" smtClean="0"/>
              <a:t> </a:t>
            </a:r>
            <a:r>
              <a:rPr lang="en-US" dirty="0" smtClean="0"/>
              <a:t>“An overview of the pros and cons of revocable trusts versus wills.” Not applicable to the trust we do. However, I would be glad to discuss the concept of revocable versus irrevocable trust in the context of</a:t>
            </a:r>
            <a:r>
              <a:rPr lang="en-US" baseline="0" dirty="0" smtClean="0"/>
              <a:t> the trust BLC recommends.</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13</a:t>
            </a:fld>
            <a:endParaRPr lang="en-US" dirty="0"/>
          </a:p>
        </p:txBody>
      </p:sp>
    </p:spTree>
    <p:extLst>
      <p:ext uri="{BB962C8B-B14F-4D97-AF65-F5344CB8AC3E}">
        <p14:creationId xmlns:p14="http://schemas.microsoft.com/office/powerpoint/2010/main" val="2335550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says, among other</a:t>
            </a:r>
            <a:r>
              <a:rPr lang="en-US" baseline="0" dirty="0" smtClean="0"/>
              <a:t> things, “A trust is an estate planning tool created by an individual to manage his assets prior to his death, ….” Not applicable to the BLC recommended trust relationship.</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14</a:t>
            </a:fld>
            <a:endParaRPr lang="en-US" dirty="0"/>
          </a:p>
        </p:txBody>
      </p:sp>
    </p:spTree>
    <p:extLst>
      <p:ext uri="{BB962C8B-B14F-4D97-AF65-F5344CB8AC3E}">
        <p14:creationId xmlns:p14="http://schemas.microsoft.com/office/powerpoint/2010/main" val="1750715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[Brief comments on this page and corporation sole] E.g. A corporation sole is just another type of non-profit corporation. The one and only difference is that it has only one officer. It says right in the law, quoted in this booklet, exactly that. [Comments on Church Establishment Affidavit.]</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15</a:t>
            </a:fld>
            <a:endParaRPr lang="en-US" dirty="0"/>
          </a:p>
        </p:txBody>
      </p:sp>
    </p:spTree>
    <p:extLst>
      <p:ext uri="{BB962C8B-B14F-4D97-AF65-F5344CB8AC3E}">
        <p14:creationId xmlns:p14="http://schemas.microsoft.com/office/powerpoint/2010/main" val="2426888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to the law library now that you</a:t>
            </a:r>
            <a:r>
              <a:rPr lang="en-US" baseline="0" dirty="0" smtClean="0"/>
              <a:t> know what you are doing. This pictures some resources. Those at the top left are AmJur 2d, a legal encyclopedia. This is just one starting point for legal research. There are many more starting points. It is just a starting point and will lead you to many other resources. </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19</a:t>
            </a:fld>
            <a:endParaRPr lang="en-US" dirty="0"/>
          </a:p>
        </p:txBody>
      </p:sp>
    </p:spTree>
    <p:extLst>
      <p:ext uri="{BB962C8B-B14F-4D97-AF65-F5344CB8AC3E}">
        <p14:creationId xmlns:p14="http://schemas.microsoft.com/office/powerpoint/2010/main" val="4045037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closer</a:t>
            </a:r>
            <a:r>
              <a:rPr lang="en-US" baseline="0" dirty="0" smtClean="0"/>
              <a:t> view of some volumes of AmJur 2</a:t>
            </a:r>
            <a:r>
              <a:rPr lang="en-US" baseline="30000" dirty="0" smtClean="0"/>
              <a:t>nd</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20</a:t>
            </a:fld>
            <a:endParaRPr lang="en-US" dirty="0"/>
          </a:p>
        </p:txBody>
      </p:sp>
    </p:spTree>
    <p:extLst>
      <p:ext uri="{BB962C8B-B14F-4D97-AF65-F5344CB8AC3E}">
        <p14:creationId xmlns:p14="http://schemas.microsoft.com/office/powerpoint/2010/main" val="4018127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need to know wher</a:t>
            </a:r>
            <a:r>
              <a:rPr lang="en-US" baseline="0" dirty="0" smtClean="0"/>
              <a:t>e to start. You don’t start with volume 13 “business trusts” or volume 15, “charitable trusts.” Ben Townsend mixes up all kind of trusts in his writings. He says “A dog is a dog.” Yes, but a poodle is not a German Shepherd. Business and charitable trusts are very distinct from each other and from “trusts.”</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21</a:t>
            </a:fld>
            <a:endParaRPr lang="en-US" dirty="0"/>
          </a:p>
        </p:txBody>
      </p:sp>
    </p:spTree>
    <p:extLst>
      <p:ext uri="{BB962C8B-B14F-4D97-AF65-F5344CB8AC3E}">
        <p14:creationId xmlns:p14="http://schemas.microsoft.com/office/powerpoint/2010/main" val="1387422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22</a:t>
            </a:fld>
            <a:endParaRPr lang="en-US" dirty="0"/>
          </a:p>
        </p:txBody>
      </p:sp>
    </p:spTree>
    <p:extLst>
      <p:ext uri="{BB962C8B-B14F-4D97-AF65-F5344CB8AC3E}">
        <p14:creationId xmlns:p14="http://schemas.microsoft.com/office/powerpoint/2010/main" val="19812214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just look at a little of</a:t>
            </a:r>
            <a:r>
              <a:rPr lang="en-US" baseline="0" dirty="0" smtClean="0"/>
              <a:t> what is in volume 76. Go over the slides, emphasizing and reading from some and explaining them in context.</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23</a:t>
            </a:fld>
            <a:endParaRPr lang="en-US" dirty="0"/>
          </a:p>
        </p:txBody>
      </p:sp>
    </p:spTree>
    <p:extLst>
      <p:ext uri="{BB962C8B-B14F-4D97-AF65-F5344CB8AC3E}">
        <p14:creationId xmlns:p14="http://schemas.microsoft.com/office/powerpoint/2010/main" val="2972684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They can hold the position that they are the trustees of a trust, an oral trust. A trust can be created and operated without a writing. However, how do they explain the trust? Thus, the wisdom of a writing, a Resolution and a Declaration of Trust, properly worded and properly executed. Such a document will answer all their questions. See the article for more on the wisdom of a DOT.</a:t>
            </a:r>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24</a:t>
            </a:fld>
            <a:endParaRPr lang="en-US" dirty="0"/>
          </a:p>
        </p:txBody>
      </p:sp>
    </p:spTree>
    <p:extLst>
      <p:ext uri="{BB962C8B-B14F-4D97-AF65-F5344CB8AC3E}">
        <p14:creationId xmlns:p14="http://schemas.microsoft.com/office/powerpoint/2010/main" val="74864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4199C9-FC4F-4CB4-B957-D3D3F1065AD8}" type="slidenum">
              <a:rPr lang="en-US" smtClean="0"/>
              <a:t>25</a:t>
            </a:fld>
            <a:endParaRPr lang="en-US" dirty="0"/>
          </a:p>
        </p:txBody>
      </p:sp>
    </p:spTree>
    <p:extLst>
      <p:ext uri="{BB962C8B-B14F-4D97-AF65-F5344CB8AC3E}">
        <p14:creationId xmlns:p14="http://schemas.microsoft.com/office/powerpoint/2010/main" val="748649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7807EC-6DF6-4A8B-BF92-DBC473649256}" type="datetimeFigureOut">
              <a:rPr lang="en-US" smtClean="0"/>
              <a:t>10/13/2017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562397-ACC3-4CCD-90FE-AAD94A6E92B0}" type="slidenum">
              <a:rPr lang="en-US" smtClean="0"/>
              <a:t>‹#›</a:t>
            </a:fld>
            <a:endParaRPr lang="en-US" dirty="0"/>
          </a:p>
        </p:txBody>
      </p:sp>
    </p:spTree>
    <p:extLst>
      <p:ext uri="{BB962C8B-B14F-4D97-AF65-F5344CB8AC3E}">
        <p14:creationId xmlns:p14="http://schemas.microsoft.com/office/powerpoint/2010/main" val="1139358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7807EC-6DF6-4A8B-BF92-DBC473649256}" type="datetimeFigureOut">
              <a:rPr lang="en-US" smtClean="0"/>
              <a:t>10/13/2017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562397-ACC3-4CCD-90FE-AAD94A6E92B0}" type="slidenum">
              <a:rPr lang="en-US" smtClean="0"/>
              <a:t>‹#›</a:t>
            </a:fld>
            <a:endParaRPr lang="en-US" dirty="0"/>
          </a:p>
        </p:txBody>
      </p:sp>
    </p:spTree>
    <p:extLst>
      <p:ext uri="{BB962C8B-B14F-4D97-AF65-F5344CB8AC3E}">
        <p14:creationId xmlns:p14="http://schemas.microsoft.com/office/powerpoint/2010/main" val="118213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7807EC-6DF6-4A8B-BF92-DBC473649256}" type="datetimeFigureOut">
              <a:rPr lang="en-US" smtClean="0"/>
              <a:t>10/13/2017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562397-ACC3-4CCD-90FE-AAD94A6E92B0}" type="slidenum">
              <a:rPr lang="en-US" smtClean="0"/>
              <a:t>‹#›</a:t>
            </a:fld>
            <a:endParaRPr lang="en-US" dirty="0"/>
          </a:p>
        </p:txBody>
      </p:sp>
    </p:spTree>
    <p:extLst>
      <p:ext uri="{BB962C8B-B14F-4D97-AF65-F5344CB8AC3E}">
        <p14:creationId xmlns:p14="http://schemas.microsoft.com/office/powerpoint/2010/main" val="2846510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7807EC-6DF6-4A8B-BF92-DBC473649256}" type="datetimeFigureOut">
              <a:rPr lang="en-US" smtClean="0"/>
              <a:t>10/13/2017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562397-ACC3-4CCD-90FE-AAD94A6E92B0}" type="slidenum">
              <a:rPr lang="en-US" smtClean="0"/>
              <a:t>‹#›</a:t>
            </a:fld>
            <a:endParaRPr lang="en-US" dirty="0"/>
          </a:p>
        </p:txBody>
      </p:sp>
    </p:spTree>
    <p:extLst>
      <p:ext uri="{BB962C8B-B14F-4D97-AF65-F5344CB8AC3E}">
        <p14:creationId xmlns:p14="http://schemas.microsoft.com/office/powerpoint/2010/main" val="2909447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7807EC-6DF6-4A8B-BF92-DBC473649256}" type="datetimeFigureOut">
              <a:rPr lang="en-US" smtClean="0"/>
              <a:t>10/13/2017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562397-ACC3-4CCD-90FE-AAD94A6E92B0}" type="slidenum">
              <a:rPr lang="en-US" smtClean="0"/>
              <a:t>‹#›</a:t>
            </a:fld>
            <a:endParaRPr lang="en-US" dirty="0"/>
          </a:p>
        </p:txBody>
      </p:sp>
    </p:spTree>
    <p:extLst>
      <p:ext uri="{BB962C8B-B14F-4D97-AF65-F5344CB8AC3E}">
        <p14:creationId xmlns:p14="http://schemas.microsoft.com/office/powerpoint/2010/main" val="1586272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7807EC-6DF6-4A8B-BF92-DBC473649256}" type="datetimeFigureOut">
              <a:rPr lang="en-US" smtClean="0"/>
              <a:t>10/13/2017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562397-ACC3-4CCD-90FE-AAD94A6E92B0}" type="slidenum">
              <a:rPr lang="en-US" smtClean="0"/>
              <a:t>‹#›</a:t>
            </a:fld>
            <a:endParaRPr lang="en-US" dirty="0"/>
          </a:p>
        </p:txBody>
      </p:sp>
    </p:spTree>
    <p:extLst>
      <p:ext uri="{BB962C8B-B14F-4D97-AF65-F5344CB8AC3E}">
        <p14:creationId xmlns:p14="http://schemas.microsoft.com/office/powerpoint/2010/main" val="2469776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7807EC-6DF6-4A8B-BF92-DBC473649256}" type="datetimeFigureOut">
              <a:rPr lang="en-US" smtClean="0"/>
              <a:t>10/13/2017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562397-ACC3-4CCD-90FE-AAD94A6E92B0}" type="slidenum">
              <a:rPr lang="en-US" smtClean="0"/>
              <a:t>‹#›</a:t>
            </a:fld>
            <a:endParaRPr lang="en-US" dirty="0"/>
          </a:p>
        </p:txBody>
      </p:sp>
    </p:spTree>
    <p:extLst>
      <p:ext uri="{BB962C8B-B14F-4D97-AF65-F5344CB8AC3E}">
        <p14:creationId xmlns:p14="http://schemas.microsoft.com/office/powerpoint/2010/main" val="6986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7807EC-6DF6-4A8B-BF92-DBC473649256}" type="datetimeFigureOut">
              <a:rPr lang="en-US" smtClean="0"/>
              <a:t>10/13/2017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562397-ACC3-4CCD-90FE-AAD94A6E92B0}" type="slidenum">
              <a:rPr lang="en-US" smtClean="0"/>
              <a:t>‹#›</a:t>
            </a:fld>
            <a:endParaRPr lang="en-US" dirty="0"/>
          </a:p>
        </p:txBody>
      </p:sp>
    </p:spTree>
    <p:extLst>
      <p:ext uri="{BB962C8B-B14F-4D97-AF65-F5344CB8AC3E}">
        <p14:creationId xmlns:p14="http://schemas.microsoft.com/office/powerpoint/2010/main" val="1901787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7807EC-6DF6-4A8B-BF92-DBC473649256}" type="datetimeFigureOut">
              <a:rPr lang="en-US" smtClean="0"/>
              <a:t>10/13/2017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562397-ACC3-4CCD-90FE-AAD94A6E92B0}" type="slidenum">
              <a:rPr lang="en-US" smtClean="0"/>
              <a:t>‹#›</a:t>
            </a:fld>
            <a:endParaRPr lang="en-US" dirty="0"/>
          </a:p>
        </p:txBody>
      </p:sp>
    </p:spTree>
    <p:extLst>
      <p:ext uri="{BB962C8B-B14F-4D97-AF65-F5344CB8AC3E}">
        <p14:creationId xmlns:p14="http://schemas.microsoft.com/office/powerpoint/2010/main" val="3660155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7807EC-6DF6-4A8B-BF92-DBC473649256}" type="datetimeFigureOut">
              <a:rPr lang="en-US" smtClean="0"/>
              <a:t>10/13/2017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562397-ACC3-4CCD-90FE-AAD94A6E92B0}" type="slidenum">
              <a:rPr lang="en-US" smtClean="0"/>
              <a:t>‹#›</a:t>
            </a:fld>
            <a:endParaRPr lang="en-US" dirty="0"/>
          </a:p>
        </p:txBody>
      </p:sp>
    </p:spTree>
    <p:extLst>
      <p:ext uri="{BB962C8B-B14F-4D97-AF65-F5344CB8AC3E}">
        <p14:creationId xmlns:p14="http://schemas.microsoft.com/office/powerpoint/2010/main" val="3046498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7807EC-6DF6-4A8B-BF92-DBC473649256}" type="datetimeFigureOut">
              <a:rPr lang="en-US" smtClean="0"/>
              <a:t>10/13/2017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562397-ACC3-4CCD-90FE-AAD94A6E92B0}" type="slidenum">
              <a:rPr lang="en-US" smtClean="0"/>
              <a:t>‹#›</a:t>
            </a:fld>
            <a:endParaRPr lang="en-US" dirty="0"/>
          </a:p>
        </p:txBody>
      </p:sp>
    </p:spTree>
    <p:extLst>
      <p:ext uri="{BB962C8B-B14F-4D97-AF65-F5344CB8AC3E}">
        <p14:creationId xmlns:p14="http://schemas.microsoft.com/office/powerpoint/2010/main" val="697087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807EC-6DF6-4A8B-BF92-DBC473649256}" type="datetimeFigureOut">
              <a:rPr lang="en-US" smtClean="0"/>
              <a:t>10/13/2017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562397-ACC3-4CCD-90FE-AAD94A6E92B0}" type="slidenum">
              <a:rPr lang="en-US" smtClean="0"/>
              <a:t>‹#›</a:t>
            </a:fld>
            <a:endParaRPr lang="en-US" dirty="0"/>
          </a:p>
        </p:txBody>
      </p:sp>
      <p:sp>
        <p:nvSpPr>
          <p:cNvPr id="7" name="TextBox 6"/>
          <p:cNvSpPr txBox="1"/>
          <p:nvPr userDrawn="1"/>
        </p:nvSpPr>
        <p:spPr>
          <a:xfrm>
            <a:off x="8610600" y="6324600"/>
            <a:ext cx="533400" cy="369332"/>
          </a:xfrm>
          <a:prstGeom prst="rect">
            <a:avLst/>
          </a:prstGeom>
          <a:noFill/>
        </p:spPr>
        <p:txBody>
          <a:bodyPr wrap="square" rtlCol="0">
            <a:spAutoFit/>
          </a:bodyPr>
          <a:lstStyle/>
          <a:p>
            <a:fld id="{F9B330C7-92B7-494A-BDD3-F67319453AC0}" type="slidenum">
              <a:rPr lang="en-US" smtClean="0"/>
              <a:t>‹#›</a:t>
            </a:fld>
            <a:endParaRPr lang="en-US" dirty="0"/>
          </a:p>
        </p:txBody>
      </p:sp>
    </p:spTree>
    <p:extLst>
      <p:ext uri="{BB962C8B-B14F-4D97-AF65-F5344CB8AC3E}">
        <p14:creationId xmlns:p14="http://schemas.microsoft.com/office/powerpoint/2010/main" val="20648272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tmp"/><Relationship Id="rId5" Type="http://schemas.openxmlformats.org/officeDocument/2006/relationships/image" Target="../media/image5.tmp"/><Relationship Id="rId4" Type="http://schemas.openxmlformats.org/officeDocument/2006/relationships/image" Target="../media/image4.tm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tm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image" Target="../media/image15.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tmp"/></Relationships>
</file>

<file path=ppt/slides/_rels/slide16.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image" Target="../media/image21.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image" Target="../media/image41.jpeg"/><Relationship Id="rId18" Type="http://schemas.openxmlformats.org/officeDocument/2006/relationships/image" Target="../media/image46.jpeg"/><Relationship Id="rId3" Type="http://schemas.openxmlformats.org/officeDocument/2006/relationships/image" Target="../media/image31.jpeg"/><Relationship Id="rId7" Type="http://schemas.openxmlformats.org/officeDocument/2006/relationships/image" Target="../media/image35.jpeg"/><Relationship Id="rId12" Type="http://schemas.openxmlformats.org/officeDocument/2006/relationships/image" Target="../media/image40.jpeg"/><Relationship Id="rId17" Type="http://schemas.openxmlformats.org/officeDocument/2006/relationships/image" Target="../media/image45.jpeg"/><Relationship Id="rId2" Type="http://schemas.openxmlformats.org/officeDocument/2006/relationships/notesSlide" Target="../notesSlides/notesSlide15.xml"/><Relationship Id="rId16"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34.jpeg"/><Relationship Id="rId11" Type="http://schemas.openxmlformats.org/officeDocument/2006/relationships/image" Target="../media/image39.jpeg"/><Relationship Id="rId5" Type="http://schemas.openxmlformats.org/officeDocument/2006/relationships/image" Target="../media/image33.jpeg"/><Relationship Id="rId15" Type="http://schemas.openxmlformats.org/officeDocument/2006/relationships/image" Target="../media/image43.jpe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 Id="rId14" Type="http://schemas.openxmlformats.org/officeDocument/2006/relationships/image" Target="../media/image4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jeraldfinney.wordpress.com/audio/powerpoint-presentations/"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ln w="76200">
            <a:solidFill>
              <a:srgbClr val="C00000"/>
            </a:solidFill>
          </a:ln>
        </p:spPr>
        <p:txBody>
          <a:bodyPr>
            <a:normAutofit fontScale="90000"/>
          </a:bodyPr>
          <a:lstStyle/>
          <a:p>
            <a:r>
              <a:rPr lang="en-US" sz="2700" b="1" dirty="0" smtClean="0"/>
              <a:t>The Basics of the Bible Principle of Trust in Church Organization</a:t>
            </a:r>
            <a:endParaRPr lang="en-US" dirty="0"/>
          </a:p>
        </p:txBody>
      </p:sp>
      <p:sp>
        <p:nvSpPr>
          <p:cNvPr id="3" name="Content Placeholder 2"/>
          <p:cNvSpPr>
            <a:spLocks noGrp="1"/>
          </p:cNvSpPr>
          <p:nvPr>
            <p:ph idx="1"/>
          </p:nvPr>
        </p:nvSpPr>
        <p:spPr>
          <a:xfrm>
            <a:off x="457200" y="990600"/>
            <a:ext cx="8229600" cy="5791200"/>
          </a:xfrm>
          <a:ln w="76200">
            <a:solidFill>
              <a:srgbClr val="C00000"/>
            </a:solidFill>
          </a:ln>
        </p:spPr>
        <p:txBody>
          <a:bodyPr>
            <a:noAutofit/>
          </a:bodyPr>
          <a:lstStyle/>
          <a:p>
            <a:pPr marL="0" indent="0">
              <a:buNone/>
            </a:pPr>
            <a:r>
              <a:rPr lang="en-US" sz="1800" b="1" dirty="0"/>
              <a:t>Ephesians 4:11-16 “And he gave some, apostles; and some, prophets; and some, evangelists; and some, pastors and teachers; </a:t>
            </a:r>
            <a:r>
              <a:rPr lang="en-US" sz="1800" b="1" dirty="0">
                <a:solidFill>
                  <a:srgbClr val="FF0000"/>
                </a:solidFill>
              </a:rPr>
              <a:t>For the perfecting of the saints, for the work of the ministry, for the edifying of the body of Christ: </a:t>
            </a:r>
            <a:r>
              <a:rPr lang="en-US" sz="1800" b="1" dirty="0"/>
              <a:t>Till we all come in the unity of the faith, and of the knowledge of the Son of God, unto a perfect man, unto the measure of the stature of the </a:t>
            </a:r>
            <a:r>
              <a:rPr lang="en-US" sz="1800" b="1" dirty="0" err="1"/>
              <a:t>fulness</a:t>
            </a:r>
            <a:r>
              <a:rPr lang="en-US" sz="1800" b="1" dirty="0"/>
              <a:t> of Christ: That we henceforth be no more children, tossed to and fro, and carried about with every wind of doctrine, by the sleight of men, and cunning craftiness, whereby they lie in wait to deceive; </a:t>
            </a:r>
            <a:r>
              <a:rPr lang="en-US" sz="1800" b="1" dirty="0">
                <a:solidFill>
                  <a:srgbClr val="FF0000"/>
                </a:solidFill>
              </a:rPr>
              <a:t>But speaking the truth in love, may grow up into him in all things, which is the head, even Christ:  From whom the whole body fitly joined together and compacted by that which every joint </a:t>
            </a:r>
            <a:r>
              <a:rPr lang="en-US" sz="1800" b="1" dirty="0" err="1">
                <a:solidFill>
                  <a:srgbClr val="FF0000"/>
                </a:solidFill>
              </a:rPr>
              <a:t>supplieth</a:t>
            </a:r>
            <a:r>
              <a:rPr lang="en-US" sz="1800" b="1" dirty="0">
                <a:solidFill>
                  <a:srgbClr val="FF0000"/>
                </a:solidFill>
              </a:rPr>
              <a:t>, according to the effectual working in the measure of every part, </a:t>
            </a:r>
            <a:r>
              <a:rPr lang="en-US" sz="1800" b="1" dirty="0" err="1">
                <a:solidFill>
                  <a:srgbClr val="FF0000"/>
                </a:solidFill>
              </a:rPr>
              <a:t>maketh</a:t>
            </a:r>
            <a:r>
              <a:rPr lang="en-US" sz="1800" b="1" dirty="0">
                <a:solidFill>
                  <a:srgbClr val="FF0000"/>
                </a:solidFill>
              </a:rPr>
              <a:t> increase of the body unto the edifying of itself in love.</a:t>
            </a:r>
            <a:r>
              <a:rPr lang="en-US" sz="1800" b="1" dirty="0"/>
              <a:t> This I say therefore, and testify in the Lord, that ye henceforth walk not as other Gentiles walk, in the vanity of their mind, Having the understanding darkened, being alienated from the life of God through the ignorance that is in them, because of the blindness of their heart:  Who being past feeling have given themselves over unto lasciviousness, to work all uncleanness with greediness. But ye have not so learned Christ; If so be that ye have heard him, and have been taught by him, as </a:t>
            </a:r>
            <a:r>
              <a:rPr lang="en-US" sz="1800" b="1" dirty="0">
                <a:solidFill>
                  <a:srgbClr val="FF0000"/>
                </a:solidFill>
              </a:rPr>
              <a:t>the truth is in Jesus</a:t>
            </a:r>
            <a:r>
              <a:rPr lang="en-US" sz="1800" b="1" dirty="0"/>
              <a:t>: That ye put off concerning the former conversation the old man, which is corrupt according to the deceitful lusts; And be renewed in the spirit of your mind; And that ye put on the new man, which after God is created in righteousness and true holiness</a:t>
            </a:r>
            <a:r>
              <a:rPr lang="en-US" sz="1800" b="1" dirty="0" smtClean="0"/>
              <a:t>.”</a:t>
            </a:r>
            <a:endParaRPr lang="en-US" sz="1800" b="1" dirty="0"/>
          </a:p>
        </p:txBody>
      </p:sp>
    </p:spTree>
    <p:extLst>
      <p:ext uri="{BB962C8B-B14F-4D97-AF65-F5344CB8AC3E}">
        <p14:creationId xmlns:p14="http://schemas.microsoft.com/office/powerpoint/2010/main" val="2563124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Trust</a:t>
            </a:r>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199" y="1752600"/>
            <a:ext cx="3895141" cy="4092575"/>
          </a:xfrm>
        </p:spPr>
      </p:pic>
      <p:sp>
        <p:nvSpPr>
          <p:cNvPr id="6" name="Content Placeholder 5"/>
          <p:cNvSpPr>
            <a:spLocks noGrp="1"/>
          </p:cNvSpPr>
          <p:nvPr>
            <p:ph sz="quarter" idx="4"/>
          </p:nvPr>
        </p:nvSpPr>
        <p:spPr>
          <a:xfrm>
            <a:off x="4645025" y="1600200"/>
            <a:ext cx="4041775" cy="4525963"/>
          </a:xfrm>
        </p:spPr>
        <p:txBody>
          <a:bodyPr>
            <a:normAutofit/>
          </a:bodyPr>
          <a:lstStyle/>
          <a:p>
            <a:pPr marL="0" indent="0">
              <a:buNone/>
            </a:pPr>
            <a:r>
              <a:rPr lang="en-US" sz="2800" b="1" dirty="0"/>
              <a:t>Something committed to a person’s care for use or management, and for which an account must be rendered. Every man’s talents and advantages are a </a:t>
            </a:r>
            <a:r>
              <a:rPr lang="en-US" sz="2800" b="1" i="1" dirty="0"/>
              <a:t>trust </a:t>
            </a:r>
            <a:r>
              <a:rPr lang="en-US" sz="2800" b="1" dirty="0"/>
              <a:t>committed to him by his Maker, and for the use or employment of which he is accountable.</a:t>
            </a:r>
          </a:p>
          <a:p>
            <a:pPr marL="0" indent="0">
              <a:buNone/>
            </a:pPr>
            <a:endParaRPr lang="en-US" dirty="0"/>
          </a:p>
        </p:txBody>
      </p:sp>
    </p:spTree>
    <p:extLst>
      <p:ext uri="{BB962C8B-B14F-4D97-AF65-F5344CB8AC3E}">
        <p14:creationId xmlns:p14="http://schemas.microsoft.com/office/powerpoint/2010/main" val="39045269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Article at: https://jeraldfinney.wordpress.com/2016/05/05/olding-property-in-trust-for-god-is-a-scriptural-principle-which-churches-should-honor/</a:t>
            </a:r>
          </a:p>
        </p:txBody>
      </p:sp>
      <p:pic>
        <p:nvPicPr>
          <p:cNvPr id="4" name="Content Placeholder 3" descr="The Only Way a Church Can Organize to Remain a New Testament Church (Holding Property in Trust for God Is a Scriptural Principle Churches Should Honor) « Separation of Church and State Law - Google Chrome"/>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457200" y="1633801"/>
            <a:ext cx="8229600" cy="4458761"/>
          </a:xfrm>
        </p:spPr>
      </p:pic>
    </p:spTree>
    <p:extLst>
      <p:ext uri="{BB962C8B-B14F-4D97-AF65-F5344CB8AC3E}">
        <p14:creationId xmlns:p14="http://schemas.microsoft.com/office/powerpoint/2010/main" val="1510240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ible Studies on Doctrine of the Church « Separation of Church and State Law - Google Chrome"/>
          <p:cNvPicPr>
            <a:picLocks noGrp="1" noChangeAspect="1"/>
          </p:cNvPicPr>
          <p:nvPr>
            <p:ph idx="1"/>
          </p:nvPr>
        </p:nvPicPr>
        <p:blipFill rotWithShape="1">
          <a:blip r:embed="rId3">
            <a:extLst>
              <a:ext uri="{28A0092B-C50C-407E-A947-70E740481C1C}">
                <a14:useLocalDpi xmlns:a14="http://schemas.microsoft.com/office/drawing/2010/main" val="0"/>
              </a:ext>
            </a:extLst>
          </a:blip>
          <a:srcRect l="22853" t="-1139" r="23737" b="1139"/>
          <a:stretch/>
        </p:blipFill>
        <p:spPr>
          <a:xfrm>
            <a:off x="523240" y="-84858"/>
            <a:ext cx="8087360" cy="6942858"/>
          </a:xfrm>
        </p:spPr>
      </p:pic>
      <p:pic>
        <p:nvPicPr>
          <p:cNvPr id="5" name="Picture 4" descr="Bible Studies on Doctrine of the Church « Separation of Church and State Law - Google Chrome"/>
          <p:cNvPicPr>
            <a:picLocks noChangeAspect="1"/>
          </p:cNvPicPr>
          <p:nvPr/>
        </p:nvPicPr>
        <p:blipFill rotWithShape="1">
          <a:blip r:embed="rId4">
            <a:extLst>
              <a:ext uri="{28A0092B-C50C-407E-A947-70E740481C1C}">
                <a14:useLocalDpi xmlns:a14="http://schemas.microsoft.com/office/drawing/2010/main" val="0"/>
              </a:ext>
            </a:extLst>
          </a:blip>
          <a:srcRect l="22836" t="14939" r="23547" b="2329"/>
          <a:stretch/>
        </p:blipFill>
        <p:spPr>
          <a:xfrm>
            <a:off x="533401" y="0"/>
            <a:ext cx="8077200" cy="6858000"/>
          </a:xfrm>
          <a:prstGeom prst="rect">
            <a:avLst/>
          </a:prstGeom>
        </p:spPr>
      </p:pic>
      <p:pic>
        <p:nvPicPr>
          <p:cNvPr id="6" name="Picture 5" descr="Bible Studies on Doctrine of the Church « Separation of Church and State Law - Google Chrome"/>
          <p:cNvPicPr>
            <a:picLocks noChangeAspect="1"/>
          </p:cNvPicPr>
          <p:nvPr/>
        </p:nvPicPr>
        <p:blipFill rotWithShape="1">
          <a:blip r:embed="rId5">
            <a:extLst>
              <a:ext uri="{28A0092B-C50C-407E-A947-70E740481C1C}">
                <a14:useLocalDpi xmlns:a14="http://schemas.microsoft.com/office/drawing/2010/main" val="0"/>
              </a:ext>
            </a:extLst>
          </a:blip>
          <a:srcRect l="22555" t="14829" r="23444" b="2934"/>
          <a:stretch/>
        </p:blipFill>
        <p:spPr>
          <a:xfrm>
            <a:off x="540431" y="0"/>
            <a:ext cx="8034634" cy="6858000"/>
          </a:xfrm>
          <a:prstGeom prst="rect">
            <a:avLst/>
          </a:prstGeom>
        </p:spPr>
      </p:pic>
      <p:pic>
        <p:nvPicPr>
          <p:cNvPr id="7" name="Picture 6" descr="Bible Studies on Doctrine of the Church « Separation of Church and State Law - Google Chrome"/>
          <p:cNvPicPr>
            <a:picLocks noChangeAspect="1"/>
          </p:cNvPicPr>
          <p:nvPr/>
        </p:nvPicPr>
        <p:blipFill rotWithShape="1">
          <a:blip r:embed="rId6">
            <a:extLst>
              <a:ext uri="{28A0092B-C50C-407E-A947-70E740481C1C}">
                <a14:useLocalDpi xmlns:a14="http://schemas.microsoft.com/office/drawing/2010/main" val="0"/>
              </a:ext>
            </a:extLst>
          </a:blip>
          <a:srcRect l="22632" t="17949" r="23776" b="19"/>
          <a:stretch/>
        </p:blipFill>
        <p:spPr>
          <a:xfrm>
            <a:off x="540431" y="0"/>
            <a:ext cx="8049873" cy="6675904"/>
          </a:xfrm>
          <a:prstGeom prst="rect">
            <a:avLst/>
          </a:prstGeom>
        </p:spPr>
      </p:pic>
    </p:spTree>
    <p:extLst>
      <p:ext uri="{BB962C8B-B14F-4D97-AF65-F5344CB8AC3E}">
        <p14:creationId xmlns:p14="http://schemas.microsoft.com/office/powerpoint/2010/main" val="757693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0-ppt_h/2"/>
                                          </p:val>
                                        </p:tav>
                                      </p:tavLst>
                                    </p:anim>
                                    <p:set>
                                      <p:cBhvr>
                                        <p:cTn id="8" dur="1" fill="hold">
                                          <p:stCondLst>
                                            <p:cond delay="499"/>
                                          </p:stCondLst>
                                        </p:cTn>
                                        <p:tgtEl>
                                          <p:spTgt spid="4"/>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1" fill="hold" nodeType="clickEffect">
                                  <p:stCondLst>
                                    <p:cond delay="0"/>
                                  </p:stCondLst>
                                  <p:childTnLst>
                                    <p:anim calcmode="lin" valueType="num">
                                      <p:cBhvr additive="base">
                                        <p:cTn id="16" dur="500"/>
                                        <p:tgtEl>
                                          <p:spTgt spid="5"/>
                                        </p:tgtEl>
                                        <p:attrNameLst>
                                          <p:attrName>ppt_x</p:attrName>
                                        </p:attrNameLst>
                                      </p:cBhvr>
                                      <p:tavLst>
                                        <p:tav tm="0">
                                          <p:val>
                                            <p:strVal val="ppt_x"/>
                                          </p:val>
                                        </p:tav>
                                        <p:tav tm="100000">
                                          <p:val>
                                            <p:strVal val="ppt_x"/>
                                          </p:val>
                                        </p:tav>
                                      </p:tavLst>
                                    </p:anim>
                                    <p:anim calcmode="lin" valueType="num">
                                      <p:cBhvr additive="base">
                                        <p:cTn id="17" dur="500"/>
                                        <p:tgtEl>
                                          <p:spTgt spid="5"/>
                                        </p:tgtEl>
                                        <p:attrNameLst>
                                          <p:attrName>ppt_y</p:attrName>
                                        </p:attrNameLst>
                                      </p:cBhvr>
                                      <p:tavLst>
                                        <p:tav tm="0">
                                          <p:val>
                                            <p:strVal val="ppt_y"/>
                                          </p:val>
                                        </p:tav>
                                        <p:tav tm="100000">
                                          <p:val>
                                            <p:strVal val="0-ppt_h/2"/>
                                          </p:val>
                                        </p:tav>
                                      </p:tavLst>
                                    </p:anim>
                                    <p:set>
                                      <p:cBhvr>
                                        <p:cTn id="18" dur="1" fill="hold">
                                          <p:stCondLst>
                                            <p:cond delay="499"/>
                                          </p:stCondLst>
                                        </p:cTn>
                                        <p:tgtEl>
                                          <p:spTgt spid="5"/>
                                        </p:tgtEl>
                                        <p:attrNameLst>
                                          <p:attrName>style.visibility</p:attrName>
                                        </p:attrNameLst>
                                      </p:cBhvr>
                                      <p:to>
                                        <p:strVal val="hidden"/>
                                      </p:to>
                                    </p:set>
                                  </p:childTnLst>
                                </p:cTn>
                              </p:par>
                              <p:par>
                                <p:cTn id="19" presetID="2" presetClass="entr" presetSubtype="4"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1" fill="hold" nodeType="clickEffect">
                                  <p:stCondLst>
                                    <p:cond delay="0"/>
                                  </p:stCondLst>
                                  <p:childTnLst>
                                    <p:anim calcmode="lin" valueType="num">
                                      <p:cBhvr additive="base">
                                        <p:cTn id="26" dur="500"/>
                                        <p:tgtEl>
                                          <p:spTgt spid="6"/>
                                        </p:tgtEl>
                                        <p:attrNameLst>
                                          <p:attrName>ppt_x</p:attrName>
                                        </p:attrNameLst>
                                      </p:cBhvr>
                                      <p:tavLst>
                                        <p:tav tm="0">
                                          <p:val>
                                            <p:strVal val="ppt_x"/>
                                          </p:val>
                                        </p:tav>
                                        <p:tav tm="100000">
                                          <p:val>
                                            <p:strVal val="ppt_x"/>
                                          </p:val>
                                        </p:tav>
                                      </p:tavLst>
                                    </p:anim>
                                    <p:anim calcmode="lin" valueType="num">
                                      <p:cBhvr additive="base">
                                        <p:cTn id="27" dur="500"/>
                                        <p:tgtEl>
                                          <p:spTgt spid="6"/>
                                        </p:tgtEl>
                                        <p:attrNameLst>
                                          <p:attrName>ppt_y</p:attrName>
                                        </p:attrNameLst>
                                      </p:cBhvr>
                                      <p:tavLst>
                                        <p:tav tm="0">
                                          <p:val>
                                            <p:strVal val="ppt_y"/>
                                          </p:val>
                                        </p:tav>
                                        <p:tav tm="100000">
                                          <p:val>
                                            <p:strVal val="0-ppt_h/2"/>
                                          </p:val>
                                        </p:tav>
                                      </p:tavLst>
                                    </p:anim>
                                    <p:set>
                                      <p:cBhvr>
                                        <p:cTn id="28" dur="1" fill="hold">
                                          <p:stCondLst>
                                            <p:cond delay="499"/>
                                          </p:stCondLst>
                                        </p:cTn>
                                        <p:tgtEl>
                                          <p:spTgt spid="6"/>
                                        </p:tgtEl>
                                        <p:attrNameLst>
                                          <p:attrName>style.visibility</p:attrName>
                                        </p:attrNameLst>
                                      </p:cBhvr>
                                      <p:to>
                                        <p:strVal val="hidden"/>
                                      </p:to>
                                    </p:set>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57150">
            <a:noFill/>
          </a:ln>
        </p:spPr>
        <p:txBody>
          <a:bodyPr>
            <a:noAutofit/>
          </a:bodyPr>
          <a:lstStyle/>
          <a:p>
            <a:r>
              <a:rPr lang="en-US" sz="3200" dirty="0" smtClean="0"/>
              <a:t>Does God desire, according to the principles in the NT, a church to be a spiritual or a legal entity?</a:t>
            </a:r>
            <a:endParaRPr lang="en-US" sz="3200" dirty="0"/>
          </a:p>
        </p:txBody>
      </p:sp>
      <p:sp>
        <p:nvSpPr>
          <p:cNvPr id="3" name="Content Placeholder 2"/>
          <p:cNvSpPr>
            <a:spLocks noGrp="1"/>
          </p:cNvSpPr>
          <p:nvPr>
            <p:ph idx="1"/>
          </p:nvPr>
        </p:nvSpPr>
        <p:spPr>
          <a:ln w="57150">
            <a:solidFill>
              <a:schemeClr val="tx1"/>
            </a:solidFill>
          </a:ln>
        </p:spPr>
        <p:txBody>
          <a:bodyPr>
            <a:normAutofit fontScale="85000" lnSpcReduction="10000"/>
          </a:bodyPr>
          <a:lstStyle/>
          <a:p>
            <a:pPr marL="0" indent="0">
              <a:buNone/>
            </a:pPr>
            <a:r>
              <a:rPr lang="en-US" dirty="0" smtClean="0"/>
              <a:t>I believe that the New Testament clearly teaches that a church is to be a spiritual entity only. If you disagree, you are free to put your church under civil government. You, like the Catholics and her harlot offspring may as well combine with civil government. Note: Any type of church incorporation grieves our Lord. However, church incorporation now (any “church” can choose to become a state church) differs from that in the colonies (only one state church was allowed-“heretics” were persecuted). Note: God desires union of God and state, not union of church and state.</a:t>
            </a:r>
            <a:endParaRPr lang="en-US" dirty="0"/>
          </a:p>
        </p:txBody>
      </p:sp>
    </p:spTree>
    <p:extLst>
      <p:ext uri="{BB962C8B-B14F-4D97-AF65-F5344CB8AC3E}">
        <p14:creationId xmlns:p14="http://schemas.microsoft.com/office/powerpoint/2010/main" val="20744047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Where To Go For Answers</a:t>
            </a:r>
          </a:p>
        </p:txBody>
      </p:sp>
      <p:pic>
        <p:nvPicPr>
          <p:cNvPr id="7" name="Content Placeholder 6" descr="The Trail of Blood Revisited: Dr. Greg Dixon, Pat Stegman, Faith Publications: 9781933594583: Amazon.com: Books - Google Chrome"/>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r="33836"/>
          <a:stretch/>
        </p:blipFill>
        <p:spPr>
          <a:xfrm>
            <a:off x="457200" y="2133600"/>
            <a:ext cx="3962400" cy="3244704"/>
          </a:xfrm>
        </p:spPr>
      </p:pic>
      <p:pic>
        <p:nvPicPr>
          <p:cNvPr id="8" name="Content Placeholder 7" descr="The Bibilical Law Center – My site - Google Chrome"/>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48200" y="2590800"/>
            <a:ext cx="4367754" cy="2366429"/>
          </a:xfrm>
        </p:spPr>
      </p:pic>
    </p:spTree>
    <p:extLst>
      <p:ext uri="{BB962C8B-B14F-4D97-AF65-F5344CB8AC3E}">
        <p14:creationId xmlns:p14="http://schemas.microsoft.com/office/powerpoint/2010/main" val="379901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Where To Go For Answers</a:t>
            </a:r>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99394" y="1600200"/>
            <a:ext cx="3554212" cy="4525963"/>
          </a:xfrm>
        </p:spPr>
      </p:pic>
      <p:pic>
        <p:nvPicPr>
          <p:cNvPr id="6" name="Content Placeholder 5"/>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tretch/>
        </p:blipFill>
        <p:spPr>
          <a:xfrm>
            <a:off x="4648200" y="2293434"/>
            <a:ext cx="4038600" cy="3139495"/>
          </a:xfrm>
        </p:spPr>
      </p:pic>
    </p:spTree>
    <p:extLst>
      <p:ext uri="{BB962C8B-B14F-4D97-AF65-F5344CB8AC3E}">
        <p14:creationId xmlns:p14="http://schemas.microsoft.com/office/powerpoint/2010/main" val="158716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Go For Answers</a:t>
            </a:r>
            <a:endParaRPr lang="en-US" dirty="0"/>
          </a:p>
        </p:txBody>
      </p:sp>
      <p:pic>
        <p:nvPicPr>
          <p:cNvPr id="6" name="Content Placeholder 5" descr="Order information, free PDF, and free online version page for books by Jerald Finney « Separation of Church and State Law - Google Chrome"/>
          <p:cNvPicPr>
            <a:picLocks noGrp="1" noChangeAspect="1"/>
          </p:cNvPicPr>
          <p:nvPr>
            <p:ph idx="1"/>
          </p:nvPr>
        </p:nvPicPr>
        <p:blipFill rotWithShape="1">
          <a:blip r:embed="rId3">
            <a:extLst>
              <a:ext uri="{28A0092B-C50C-407E-A947-70E740481C1C}">
                <a14:useLocalDpi xmlns:a14="http://schemas.microsoft.com/office/drawing/2010/main" val="0"/>
              </a:ext>
            </a:extLst>
          </a:blip>
          <a:srcRect l="22592" r="23704" b="-4822"/>
          <a:stretch/>
        </p:blipFill>
        <p:spPr>
          <a:xfrm>
            <a:off x="1752600" y="1169235"/>
            <a:ext cx="5638800" cy="5963085"/>
          </a:xfrm>
        </p:spPr>
      </p:pic>
      <p:pic>
        <p:nvPicPr>
          <p:cNvPr id="9" name="Picture 8" descr="Order information, free PDF, and free online version page for books by Jerald Finney « Separation of Church and State Law - Google Chrome"/>
          <p:cNvPicPr>
            <a:picLocks noChangeAspect="1"/>
          </p:cNvPicPr>
          <p:nvPr/>
        </p:nvPicPr>
        <p:blipFill rotWithShape="1">
          <a:blip r:embed="rId4">
            <a:extLst>
              <a:ext uri="{28A0092B-C50C-407E-A947-70E740481C1C}">
                <a14:useLocalDpi xmlns:a14="http://schemas.microsoft.com/office/drawing/2010/main" val="0"/>
              </a:ext>
            </a:extLst>
          </a:blip>
          <a:srcRect l="32715" t="14213" r="33854"/>
          <a:stretch/>
        </p:blipFill>
        <p:spPr>
          <a:xfrm>
            <a:off x="1752600" y="1182268"/>
            <a:ext cx="5654040" cy="5675732"/>
          </a:xfrm>
          <a:prstGeom prst="rect">
            <a:avLst/>
          </a:prstGeom>
        </p:spPr>
      </p:pic>
    </p:spTree>
    <p:extLst>
      <p:ext uri="{BB962C8B-B14F-4D97-AF65-F5344CB8AC3E}">
        <p14:creationId xmlns:p14="http://schemas.microsoft.com/office/powerpoint/2010/main" val="13869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nodeType="clickEffect">
                                  <p:stCondLst>
                                    <p:cond delay="0"/>
                                  </p:stCondLst>
                                  <p:childTnLst>
                                    <p:anim calcmode="lin" valueType="num">
                                      <p:cBhvr additive="base">
                                        <p:cTn id="6" dur="500"/>
                                        <p:tgtEl>
                                          <p:spTgt spid="6"/>
                                        </p:tgtEl>
                                        <p:attrNameLst>
                                          <p:attrName>ppt_x</p:attrName>
                                        </p:attrNameLst>
                                      </p:cBhvr>
                                      <p:tavLst>
                                        <p:tav tm="0">
                                          <p:val>
                                            <p:strVal val="ppt_x"/>
                                          </p:val>
                                        </p:tav>
                                        <p:tav tm="100000">
                                          <p:val>
                                            <p:strVal val="ppt_x"/>
                                          </p:val>
                                        </p:tav>
                                      </p:tavLst>
                                    </p:anim>
                                    <p:anim calcmode="lin" valueType="num">
                                      <p:cBhvr additive="base">
                                        <p:cTn id="7" dur="500"/>
                                        <p:tgtEl>
                                          <p:spTgt spid="6"/>
                                        </p:tgtEl>
                                        <p:attrNameLst>
                                          <p:attrName>ppt_y</p:attrName>
                                        </p:attrNameLst>
                                      </p:cBhvr>
                                      <p:tavLst>
                                        <p:tav tm="0">
                                          <p:val>
                                            <p:strVal val="ppt_y"/>
                                          </p:val>
                                        </p:tav>
                                        <p:tav tm="100000">
                                          <p:val>
                                            <p:strVal val="0-ppt_h/2"/>
                                          </p:val>
                                        </p:tav>
                                      </p:tavLst>
                                    </p:anim>
                                    <p:set>
                                      <p:cBhvr>
                                        <p:cTn id="8" dur="1" fill="hold">
                                          <p:stCondLst>
                                            <p:cond delay="499"/>
                                          </p:stCondLst>
                                        </p:cTn>
                                        <p:tgtEl>
                                          <p:spTgt spid="6"/>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a Trust?</a:t>
            </a:r>
            <a:endParaRPr lang="en-US" b="1" dirty="0"/>
          </a:p>
        </p:txBody>
      </p:sp>
      <p:sp>
        <p:nvSpPr>
          <p:cNvPr id="3" name="Content Placeholder 2"/>
          <p:cNvSpPr>
            <a:spLocks noGrp="1"/>
          </p:cNvSpPr>
          <p:nvPr>
            <p:ph idx="1"/>
          </p:nvPr>
        </p:nvSpPr>
        <p:spPr>
          <a:ln w="76200">
            <a:solidFill>
              <a:schemeClr val="tx1"/>
            </a:solidFill>
          </a:ln>
        </p:spPr>
        <p:txBody>
          <a:bodyPr>
            <a:normAutofit fontScale="77500" lnSpcReduction="20000"/>
          </a:bodyPr>
          <a:lstStyle/>
          <a:p>
            <a:pPr marL="0" indent="0" algn="ctr">
              <a:buNone/>
            </a:pPr>
            <a:endParaRPr lang="en-US" dirty="0" smtClean="0"/>
          </a:p>
          <a:p>
            <a:pPr marL="0" indent="0" algn="ctr">
              <a:buNone/>
            </a:pPr>
            <a:r>
              <a:rPr lang="en-US" b="1" dirty="0" smtClean="0"/>
              <a:t>I asked,  “What is a trust?” </a:t>
            </a:r>
            <a:endParaRPr lang="en-US" b="1" dirty="0"/>
          </a:p>
          <a:p>
            <a:pPr marL="0" indent="0" algn="ctr">
              <a:buNone/>
            </a:pPr>
            <a:r>
              <a:rPr lang="en-US" b="1" dirty="0" smtClean="0"/>
              <a:t>I did not ask, </a:t>
            </a:r>
            <a:br>
              <a:rPr lang="en-US" b="1" dirty="0" smtClean="0"/>
            </a:br>
            <a:r>
              <a:rPr lang="en-US" b="1" dirty="0" smtClean="0"/>
              <a:t>“What is a Business Trust.”</a:t>
            </a:r>
          </a:p>
          <a:p>
            <a:pPr marL="0" indent="0" algn="ctr">
              <a:buNone/>
            </a:pPr>
            <a:r>
              <a:rPr lang="en-US" b="1" dirty="0" smtClean="0"/>
              <a:t>I did not ask, </a:t>
            </a:r>
            <a:br>
              <a:rPr lang="en-US" b="1" dirty="0" smtClean="0"/>
            </a:br>
            <a:r>
              <a:rPr lang="en-US" b="1" dirty="0" smtClean="0"/>
              <a:t>“What is a Charitable Trust?”</a:t>
            </a:r>
          </a:p>
          <a:p>
            <a:pPr marL="0" indent="0" algn="ctr">
              <a:buNone/>
            </a:pPr>
            <a:r>
              <a:rPr lang="en-US" b="1" dirty="0" smtClean="0"/>
              <a:t>The adjectives can make significant changes</a:t>
            </a:r>
            <a:br>
              <a:rPr lang="en-US" b="1" dirty="0" smtClean="0"/>
            </a:br>
            <a:r>
              <a:rPr lang="en-US" b="1" dirty="0" smtClean="0"/>
              <a:t>in the meaning. How can one know the difference? A business or charitable trust and some other kinds of trusts are legal entities and vary significantly from a “trust.” See if “trust” has an adjective before it. If it does, it may not be a “trust,” but something different from a “trust.” Then check the attributes of the “trust” to see if it is a legal entity.</a:t>
            </a:r>
          </a:p>
        </p:txBody>
      </p:sp>
    </p:spTree>
    <p:extLst>
      <p:ext uri="{BB962C8B-B14F-4D97-AF65-F5344CB8AC3E}">
        <p14:creationId xmlns:p14="http://schemas.microsoft.com/office/powerpoint/2010/main" val="402871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Trust?</a:t>
            </a:r>
            <a:endParaRPr lang="en-US" dirty="0"/>
          </a:p>
        </p:txBody>
      </p:sp>
      <p:sp>
        <p:nvSpPr>
          <p:cNvPr id="3" name="Content Placeholder 2"/>
          <p:cNvSpPr>
            <a:spLocks noGrp="1"/>
          </p:cNvSpPr>
          <p:nvPr>
            <p:ph idx="1"/>
          </p:nvPr>
        </p:nvSpPr>
        <p:spPr>
          <a:ln w="76200">
            <a:solidFill>
              <a:schemeClr val="tx1"/>
            </a:solidFill>
          </a:ln>
        </p:spPr>
        <p:txBody>
          <a:bodyPr>
            <a:normAutofit fontScale="85000" lnSpcReduction="20000"/>
          </a:bodyPr>
          <a:lstStyle/>
          <a:p>
            <a:pPr algn="just"/>
            <a:r>
              <a:rPr lang="en-US" b="1" dirty="0" smtClean="0"/>
              <a:t>God originated the concept of trust. See the article.</a:t>
            </a:r>
          </a:p>
          <a:p>
            <a:pPr algn="just"/>
            <a:r>
              <a:rPr lang="en-US" b="1" dirty="0" smtClean="0"/>
              <a:t>The law recognizes the concept of “trust.” The law recognizes the attributes of a trust.</a:t>
            </a:r>
            <a:endParaRPr lang="en-US" b="1" dirty="0"/>
          </a:p>
          <a:p>
            <a:pPr algn="just"/>
            <a:r>
              <a:rPr lang="en-US" b="1" dirty="0" smtClean="0"/>
              <a:t>The law also adds adjectives to the word “trust.” Those adjectives will let you know if you are dealing with a “trust,” a “business trust,” a “charitable trust,” or some other type of arrangement that is a legal entity.</a:t>
            </a:r>
          </a:p>
          <a:p>
            <a:pPr algn="just"/>
            <a:r>
              <a:rPr lang="en-US" b="1" dirty="0" smtClean="0"/>
              <a:t>When the law begins to modify the basic meaning of “trust,” the resultant “____ trust” may actually be a legal entity. A “trust,” as we shall see,” is not a legal entity.</a:t>
            </a:r>
          </a:p>
        </p:txBody>
      </p:sp>
    </p:spTree>
    <p:extLst>
      <p:ext uri="{BB962C8B-B14F-4D97-AF65-F5344CB8AC3E}">
        <p14:creationId xmlns:p14="http://schemas.microsoft.com/office/powerpoint/2010/main" val="114398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Where not to go for </a:t>
            </a:r>
            <a:r>
              <a:rPr lang="en-US"/>
              <a:t>help</a:t>
            </a:r>
            <a:r>
              <a:rPr lang="en-US" smtClean="0"/>
              <a:t>:</a:t>
            </a:r>
            <a:endParaRPr lang="en-US" dirty="0"/>
          </a:p>
        </p:txBody>
      </p:sp>
      <p:sp>
        <p:nvSpPr>
          <p:cNvPr id="3" name="Text Placeholder 2"/>
          <p:cNvSpPr>
            <a:spLocks noGrp="1"/>
          </p:cNvSpPr>
          <p:nvPr>
            <p:ph type="body" idx="1"/>
          </p:nvPr>
        </p:nvSpPr>
        <p:spPr/>
        <p:txBody>
          <a:bodyPr/>
          <a:lstStyle/>
          <a:p>
            <a:pPr algn="ctr"/>
            <a:r>
              <a:rPr lang="en-US" dirty="0" smtClean="0"/>
              <a:t>Don’t go here:</a:t>
            </a:r>
            <a:endParaRPr lang="en-US" dirty="0"/>
          </a:p>
        </p:txBody>
      </p:sp>
      <p:pic>
        <p:nvPicPr>
          <p:cNvPr id="7" name="Content Placeholder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160198" y="2174875"/>
            <a:ext cx="2634192" cy="3951288"/>
          </a:xfrm>
        </p:spPr>
      </p:pic>
      <p:sp>
        <p:nvSpPr>
          <p:cNvPr id="5" name="Text Placeholder 4"/>
          <p:cNvSpPr>
            <a:spLocks noGrp="1"/>
          </p:cNvSpPr>
          <p:nvPr>
            <p:ph type="body" sz="quarter" idx="3"/>
          </p:nvPr>
        </p:nvSpPr>
        <p:spPr/>
        <p:txBody>
          <a:bodyPr/>
          <a:lstStyle/>
          <a:p>
            <a:pPr algn="ctr"/>
            <a:r>
              <a:rPr lang="en-US" dirty="0"/>
              <a:t>Don’t go here</a:t>
            </a:r>
            <a:r>
              <a:rPr lang="en-US" dirty="0" smtClean="0"/>
              <a:t>:</a:t>
            </a:r>
            <a:endParaRPr lang="en-US" dirty="0"/>
          </a:p>
        </p:txBody>
      </p:sp>
      <p:pic>
        <p:nvPicPr>
          <p:cNvPr id="8" name="Content Placeholder 7"/>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5348816" y="2174875"/>
            <a:ext cx="2634192" cy="3951288"/>
          </a:xfrm>
        </p:spPr>
      </p:pic>
    </p:spTree>
    <p:extLst>
      <p:ext uri="{BB962C8B-B14F-4D97-AF65-F5344CB8AC3E}">
        <p14:creationId xmlns:p14="http://schemas.microsoft.com/office/powerpoint/2010/main" val="117708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Free online booklet that explains</a:t>
            </a:r>
            <a:br>
              <a:rPr lang="en-US" sz="3200" dirty="0" smtClean="0"/>
            </a:br>
            <a:r>
              <a:rPr lang="en-US" sz="3200" dirty="0" smtClean="0"/>
              <a:t>why not to go there.</a:t>
            </a:r>
            <a:endParaRPr lang="en-US" sz="3200" dirty="0"/>
          </a:p>
        </p:txBody>
      </p:sp>
      <p:pic>
        <p:nvPicPr>
          <p:cNvPr id="4" name="Content Placeholder 3" descr="Ecclesiastical Law Center Exposed « Separation of Church and State Law - Google Chrome"/>
          <p:cNvPicPr>
            <a:picLocks noGrp="1" noChangeAspect="1"/>
          </p:cNvPicPr>
          <p:nvPr>
            <p:ph idx="1"/>
          </p:nvPr>
        </p:nvPicPr>
        <p:blipFill rotWithShape="1">
          <a:blip r:embed="rId2">
            <a:extLst>
              <a:ext uri="{28A0092B-C50C-407E-A947-70E740481C1C}">
                <a14:useLocalDpi xmlns:a14="http://schemas.microsoft.com/office/drawing/2010/main" val="0"/>
              </a:ext>
            </a:extLst>
          </a:blip>
          <a:srcRect l="23828" t="18273" r="24937"/>
          <a:stretch/>
        </p:blipFill>
        <p:spPr>
          <a:xfrm>
            <a:off x="1371600" y="1295400"/>
            <a:ext cx="6436370" cy="5562600"/>
          </a:xfrm>
        </p:spPr>
      </p:pic>
      <p:pic>
        <p:nvPicPr>
          <p:cNvPr id="5" name="Picture 4" descr="Chapter 9: Ben Townsend Explains Chapter 18 of Approved by Man: He admits that he did not know what he was talking about « Separation of Church and State Law - Google Chrome"/>
          <p:cNvPicPr>
            <a:picLocks noChangeAspect="1"/>
          </p:cNvPicPr>
          <p:nvPr/>
        </p:nvPicPr>
        <p:blipFill rotWithShape="1">
          <a:blip r:embed="rId3">
            <a:extLst>
              <a:ext uri="{28A0092B-C50C-407E-A947-70E740481C1C}">
                <a14:useLocalDpi xmlns:a14="http://schemas.microsoft.com/office/drawing/2010/main" val="0"/>
              </a:ext>
            </a:extLst>
          </a:blip>
          <a:srcRect l="24444" t="14829" r="25444" b="4421"/>
          <a:stretch/>
        </p:blipFill>
        <p:spPr>
          <a:xfrm>
            <a:off x="1447800" y="1290410"/>
            <a:ext cx="6377067" cy="5567590"/>
          </a:xfrm>
          <a:prstGeom prst="rect">
            <a:avLst/>
          </a:prstGeom>
        </p:spPr>
      </p:pic>
    </p:spTree>
    <p:extLst>
      <p:ext uri="{BB962C8B-B14F-4D97-AF65-F5344CB8AC3E}">
        <p14:creationId xmlns:p14="http://schemas.microsoft.com/office/powerpoint/2010/main" val="122085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0-ppt_w/2"/>
                                          </p:val>
                                        </p:tav>
                                      </p:tavLst>
                                    </p:anim>
                                    <p:anim calcmode="lin" valueType="num">
                                      <p:cBhvr additive="base">
                                        <p:cTn id="7" dur="500"/>
                                        <p:tgtEl>
                                          <p:spTgt spid="4"/>
                                        </p:tgtEl>
                                        <p:attrNameLst>
                                          <p:attrName>ppt_y</p:attrName>
                                        </p:attrNameLst>
                                      </p:cBhvr>
                                      <p:tavLst>
                                        <p:tav tm="0">
                                          <p:val>
                                            <p:strVal val="ppt_y"/>
                                          </p:val>
                                        </p:tav>
                                        <p:tav tm="100000">
                                          <p:val>
                                            <p:strVal val="ppt_y"/>
                                          </p:val>
                                        </p:tav>
                                      </p:tavLst>
                                    </p:anim>
                                    <p:set>
                                      <p:cBhvr>
                                        <p:cTn id="8" dur="1" fill="hold">
                                          <p:stCondLst>
                                            <p:cond delay="499"/>
                                          </p:stCondLst>
                                        </p:cTn>
                                        <p:tgtEl>
                                          <p:spTgt spid="4"/>
                                        </p:tgtEl>
                                        <p:attrNameLst>
                                          <p:attrName>style.visibility</p:attrName>
                                        </p:attrNameLst>
                                      </p:cBhvr>
                                      <p:to>
                                        <p:strVal val="hidden"/>
                                      </p:to>
                                    </p:set>
                                  </p:childTnLst>
                                </p:cTn>
                              </p:par>
                              <p:par>
                                <p:cTn id="9" presetID="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not to go for help:</a:t>
            </a:r>
            <a:endParaRPr lang="en-US" dirty="0"/>
          </a:p>
        </p:txBody>
      </p:sp>
      <p:pic>
        <p:nvPicPr>
          <p:cNvPr id="4" name="Content Placeholder 3" descr="The Benefits and Shortcomings of Revocable Trusts - Google Chrome"/>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1851" y="1600200"/>
            <a:ext cx="7960297" cy="4525963"/>
          </a:xfrm>
        </p:spPr>
      </p:pic>
    </p:spTree>
    <p:extLst>
      <p:ext uri="{BB962C8B-B14F-4D97-AF65-F5344CB8AC3E}">
        <p14:creationId xmlns:p14="http://schemas.microsoft.com/office/powerpoint/2010/main" val="25852059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Don’t just start searching on the internet.</a:t>
            </a:r>
            <a:endParaRPr lang="en-US" dirty="0"/>
          </a:p>
        </p:txBody>
      </p:sp>
      <p:pic>
        <p:nvPicPr>
          <p:cNvPr id="4" name="Content Placeholder 3" descr="Revocable Trust - Definition, Examples, Processes - Google Chrome"/>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1851" y="1600200"/>
            <a:ext cx="7960297" cy="4525963"/>
          </a:xfrm>
        </p:spPr>
      </p:pic>
    </p:spTree>
    <p:extLst>
      <p:ext uri="{BB962C8B-B14F-4D97-AF65-F5344CB8AC3E}">
        <p14:creationId xmlns:p14="http://schemas.microsoft.com/office/powerpoint/2010/main" val="15111169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place not to go.</a:t>
            </a:r>
            <a:endParaRPr lang="en-US" dirty="0"/>
          </a:p>
        </p:txBody>
      </p:sp>
      <p:pic>
        <p:nvPicPr>
          <p:cNvPr id="6" name="Content Placeholder 5" descr="Church Freedom and the Corporation Sole - Google Chrome"/>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633801"/>
            <a:ext cx="8229600" cy="4458761"/>
          </a:xfrm>
        </p:spPr>
      </p:pic>
      <p:pic>
        <p:nvPicPr>
          <p:cNvPr id="7" name="Picture 6" descr="Critique of “Church Freedom and the Corporation Sole” Website « Separation of Church and State Law - Google Chrome"/>
          <p:cNvPicPr>
            <a:picLocks noChangeAspect="1"/>
          </p:cNvPicPr>
          <p:nvPr/>
        </p:nvPicPr>
        <p:blipFill rotWithShape="1">
          <a:blip r:embed="rId4">
            <a:extLst>
              <a:ext uri="{28A0092B-C50C-407E-A947-70E740481C1C}">
                <a14:useLocalDpi xmlns:a14="http://schemas.microsoft.com/office/drawing/2010/main" val="0"/>
              </a:ext>
            </a:extLst>
          </a:blip>
          <a:srcRect l="19666" t="16265" r="20666"/>
          <a:stretch/>
        </p:blipFill>
        <p:spPr>
          <a:xfrm>
            <a:off x="762000" y="1219200"/>
            <a:ext cx="7416056" cy="5638800"/>
          </a:xfrm>
          <a:prstGeom prst="rect">
            <a:avLst/>
          </a:prstGeom>
        </p:spPr>
      </p:pic>
    </p:spTree>
    <p:extLst>
      <p:ext uri="{BB962C8B-B14F-4D97-AF65-F5344CB8AC3E}">
        <p14:creationId xmlns:p14="http://schemas.microsoft.com/office/powerpoint/2010/main" val="344394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
                                        <p:tgtEl>
                                          <p:spTgt spid="6"/>
                                        </p:tgtEl>
                                        <p:attrNameLst>
                                          <p:attrName>ppt_x</p:attrName>
                                        </p:attrNameLst>
                                      </p:cBhvr>
                                      <p:tavLst>
                                        <p:tav tm="0">
                                          <p:val>
                                            <p:strVal val="ppt_x"/>
                                          </p:val>
                                        </p:tav>
                                        <p:tav tm="100000">
                                          <p:val>
                                            <p:strVal val="0-ppt_w/2"/>
                                          </p:val>
                                        </p:tav>
                                      </p:tavLst>
                                    </p:anim>
                                    <p:anim calcmode="lin" valueType="num">
                                      <p:cBhvr additive="base">
                                        <p:cTn id="7" dur="500"/>
                                        <p:tgtEl>
                                          <p:spTgt spid="6"/>
                                        </p:tgtEl>
                                        <p:attrNameLst>
                                          <p:attrName>ppt_y</p:attrName>
                                        </p:attrNameLst>
                                      </p:cBhvr>
                                      <p:tavLst>
                                        <p:tav tm="0">
                                          <p:val>
                                            <p:strVal val="ppt_y"/>
                                          </p:val>
                                        </p:tav>
                                        <p:tav tm="100000">
                                          <p:val>
                                            <p:strVal val="ppt_y"/>
                                          </p:val>
                                        </p:tav>
                                      </p:tavLst>
                                    </p:anim>
                                    <p:set>
                                      <p:cBhvr>
                                        <p:cTn id="8" dur="1" fill="hold">
                                          <p:stCondLst>
                                            <p:cond delay="499"/>
                                          </p:stCondLst>
                                        </p:cTn>
                                        <p:tgtEl>
                                          <p:spTgt spid="6"/>
                                        </p:tgtEl>
                                        <p:attrNameLst>
                                          <p:attrName>style.visibility</p:attrName>
                                        </p:attrNameLst>
                                      </p:cBhvr>
                                      <p:to>
                                        <p:strVal val="hidden"/>
                                      </p:to>
                                    </p:set>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place not to go.</a:t>
            </a:r>
            <a:endParaRPr lang="en-US" dirty="0"/>
          </a:p>
        </p:txBody>
      </p:sp>
      <p:pic>
        <p:nvPicPr>
          <p:cNvPr id="4" name="Content Placeholder 3" descr="How to Start a Church | StartCHURCH Everything You Need to Start a Ministry - Google Chrome"/>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33801"/>
            <a:ext cx="8229600" cy="4458761"/>
          </a:xfrm>
        </p:spPr>
      </p:pic>
      <p:pic>
        <p:nvPicPr>
          <p:cNvPr id="5" name="Picture 4" descr="The False and Misleading Teachings and Advertisements of StartCHURCH, Another Spiritual and Legal Deceiver « Separation of Church and State Law - Google Chrome"/>
          <p:cNvPicPr>
            <a:picLocks noChangeAspect="1"/>
          </p:cNvPicPr>
          <p:nvPr/>
        </p:nvPicPr>
        <p:blipFill rotWithShape="1">
          <a:blip r:embed="rId3">
            <a:extLst>
              <a:ext uri="{28A0092B-C50C-407E-A947-70E740481C1C}">
                <a14:useLocalDpi xmlns:a14="http://schemas.microsoft.com/office/drawing/2010/main" val="0"/>
              </a:ext>
            </a:extLst>
          </a:blip>
          <a:srcRect l="19334" r="20444"/>
          <a:stretch/>
        </p:blipFill>
        <p:spPr>
          <a:xfrm>
            <a:off x="1371600" y="1117600"/>
            <a:ext cx="6352395" cy="5715000"/>
          </a:xfrm>
          <a:prstGeom prst="rect">
            <a:avLst/>
          </a:prstGeom>
        </p:spPr>
      </p:pic>
    </p:spTree>
    <p:extLst>
      <p:ext uri="{BB962C8B-B14F-4D97-AF65-F5344CB8AC3E}">
        <p14:creationId xmlns:p14="http://schemas.microsoft.com/office/powerpoint/2010/main" val="158303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 what is one to do and where is he to go to learn the truth? I suggest:</a:t>
            </a:r>
            <a:endParaRPr lang="en-US" dirty="0"/>
          </a:p>
        </p:txBody>
      </p:sp>
      <p:sp>
        <p:nvSpPr>
          <p:cNvPr id="3" name="Text Placeholder 2"/>
          <p:cNvSpPr>
            <a:spLocks noGrp="1"/>
          </p:cNvSpPr>
          <p:nvPr>
            <p:ph type="body" idx="1"/>
          </p:nvPr>
        </p:nvSpPr>
        <p:spPr/>
        <p:txBody>
          <a:bodyPr/>
          <a:lstStyle/>
          <a:p>
            <a:pPr algn="ctr"/>
            <a:r>
              <a:rPr lang="en-US" dirty="0" smtClean="0"/>
              <a:t>If  you are lost, get saved:</a:t>
            </a:r>
            <a:endParaRPr lang="en-US" dirty="0"/>
          </a:p>
        </p:txBody>
      </p:sp>
      <p:pic>
        <p:nvPicPr>
          <p:cNvPr id="7" name="Content Placeholder 6" descr="God’s Plan of Salvation « Separation of Church and State Law - Google Chrome"/>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19111" t="15878" r="20033"/>
          <a:stretch/>
        </p:blipFill>
        <p:spPr>
          <a:xfrm>
            <a:off x="381000" y="2590800"/>
            <a:ext cx="3968088" cy="2971800"/>
          </a:xfrm>
        </p:spPr>
      </p:pic>
      <p:sp>
        <p:nvSpPr>
          <p:cNvPr id="5" name="Text Placeholder 4"/>
          <p:cNvSpPr>
            <a:spLocks noGrp="1"/>
          </p:cNvSpPr>
          <p:nvPr>
            <p:ph type="body" sz="quarter" idx="3"/>
          </p:nvPr>
        </p:nvSpPr>
        <p:spPr/>
        <p:txBody>
          <a:bodyPr>
            <a:normAutofit fontScale="55000" lnSpcReduction="20000"/>
          </a:bodyPr>
          <a:lstStyle/>
          <a:p>
            <a:r>
              <a:rPr lang="en-US" dirty="0" smtClean="0"/>
              <a:t>If saved, “</a:t>
            </a:r>
            <a:r>
              <a:rPr lang="en-US" dirty="0"/>
              <a:t>Study to shew thyself approved unto God, a workman that needeth not to be ashamed, rightly dividing the word of truth</a:t>
            </a:r>
            <a:r>
              <a:rPr lang="en-US" dirty="0" smtClean="0"/>
              <a:t>.”</a:t>
            </a:r>
            <a:endParaRPr lang="en-US" dirty="0"/>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645025" y="2634853"/>
            <a:ext cx="4041775" cy="3031331"/>
          </a:xfrm>
        </p:spPr>
      </p:pic>
    </p:spTree>
    <p:extLst>
      <p:ext uri="{BB962C8B-B14F-4D97-AF65-F5344CB8AC3E}">
        <p14:creationId xmlns:p14="http://schemas.microsoft.com/office/powerpoint/2010/main" val="291358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Then what?</a:t>
            </a:r>
            <a:endParaRPr lang="en-US" dirty="0"/>
          </a:p>
        </p:txBody>
      </p:sp>
      <p:sp>
        <p:nvSpPr>
          <p:cNvPr id="3" name="Content Placeholder 2"/>
          <p:cNvSpPr>
            <a:spLocks noGrp="1"/>
          </p:cNvSpPr>
          <p:nvPr>
            <p:ph idx="1"/>
          </p:nvPr>
        </p:nvSpPr>
        <p:spPr/>
        <p:txBody>
          <a:bodyPr>
            <a:normAutofit fontScale="92500" lnSpcReduction="20000"/>
          </a:bodyPr>
          <a:lstStyle/>
          <a:p>
            <a:pPr marL="0" indent="0" algn="just">
              <a:buNone/>
            </a:pPr>
            <a:r>
              <a:rPr lang="en-US" dirty="0" smtClean="0"/>
              <a:t>Always remember that the standard is the Bible. Always remain an active and faithful member of a Bible believing and Bible preaching church. Learn how to do legal research. Study the law. At first, I studied materials from various Patriot groups and individuals I heard on “Christian” and alternative media. I found serious problems with their teachings. The Lord impressed upon me to go to law school. I wanted to glorify God in this calling. The Lord wanted me to know what I was doing. The Lord wanted me to be able to help others. </a:t>
            </a:r>
            <a:endParaRPr lang="en-US" dirty="0"/>
          </a:p>
        </p:txBody>
      </p:sp>
      <p:pic>
        <p:nvPicPr>
          <p:cNvPr id="4" name="Picture 3" descr="Texas Law – The University of Texas at Austin School of Law - Google Chrome"/>
          <p:cNvPicPr>
            <a:picLocks noChangeAspect="1"/>
          </p:cNvPicPr>
          <p:nvPr/>
        </p:nvPicPr>
        <p:blipFill rotWithShape="1">
          <a:blip r:embed="rId2">
            <a:extLst>
              <a:ext uri="{28A0092B-C50C-407E-A947-70E740481C1C}">
                <a14:useLocalDpi xmlns:a14="http://schemas.microsoft.com/office/drawing/2010/main" val="0"/>
              </a:ext>
            </a:extLst>
          </a:blip>
          <a:srcRect b="6216"/>
          <a:stretch/>
        </p:blipFill>
        <p:spPr>
          <a:xfrm>
            <a:off x="152400" y="1371600"/>
            <a:ext cx="8849360" cy="4496538"/>
          </a:xfrm>
          <a:prstGeom prst="rect">
            <a:avLst/>
          </a:prstGeom>
        </p:spPr>
      </p:pic>
    </p:spTree>
    <p:extLst>
      <p:ext uri="{BB962C8B-B14F-4D97-AF65-F5344CB8AC3E}">
        <p14:creationId xmlns:p14="http://schemas.microsoft.com/office/powerpoint/2010/main" val="1550221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Then what? Study, study, study. Bible first, then</a:t>
            </a:r>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19200" y="1676400"/>
            <a:ext cx="6783185" cy="4522124"/>
          </a:xfrm>
        </p:spPr>
      </p:pic>
    </p:spTree>
    <p:extLst>
      <p:ext uri="{BB962C8B-B14F-4D97-AF65-F5344CB8AC3E}">
        <p14:creationId xmlns:p14="http://schemas.microsoft.com/office/powerpoint/2010/main" val="9252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Kinds of Trusts</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80407" y="1602119"/>
            <a:ext cx="6783185" cy="4522124"/>
          </a:xfrm>
        </p:spPr>
      </p:pic>
    </p:spTree>
    <p:extLst>
      <p:ext uri="{BB962C8B-B14F-4D97-AF65-F5344CB8AC3E}">
        <p14:creationId xmlns:p14="http://schemas.microsoft.com/office/powerpoint/2010/main" val="37483997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Kinds of Trusts</a:t>
            </a:r>
          </a:p>
        </p:txBody>
      </p:sp>
      <p:sp>
        <p:nvSpPr>
          <p:cNvPr id="3" name="Text Placeholder 2"/>
          <p:cNvSpPr>
            <a:spLocks noGrp="1"/>
          </p:cNvSpPr>
          <p:nvPr>
            <p:ph type="body" idx="1"/>
          </p:nvPr>
        </p:nvSpPr>
        <p:spPr/>
        <p:txBody>
          <a:bodyPr/>
          <a:lstStyle/>
          <a:p>
            <a:pPr algn="ctr"/>
            <a:r>
              <a:rPr lang="en-US" dirty="0" smtClean="0"/>
              <a:t>Don’t go to volume 13</a:t>
            </a:r>
            <a:endParaRPr lang="en-US" dirty="0"/>
          </a:p>
        </p:txBody>
      </p:sp>
      <p:pic>
        <p:nvPicPr>
          <p:cNvPr id="9" name="Content Placeholder 8"/>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160198" y="2174875"/>
            <a:ext cx="2634192" cy="3951288"/>
          </a:xfrm>
        </p:spPr>
      </p:pic>
      <p:sp>
        <p:nvSpPr>
          <p:cNvPr id="5" name="Text Placeholder 4"/>
          <p:cNvSpPr>
            <a:spLocks noGrp="1"/>
          </p:cNvSpPr>
          <p:nvPr>
            <p:ph type="body" sz="quarter" idx="3"/>
          </p:nvPr>
        </p:nvSpPr>
        <p:spPr/>
        <p:txBody>
          <a:bodyPr/>
          <a:lstStyle/>
          <a:p>
            <a:pPr algn="ctr"/>
            <a:r>
              <a:rPr lang="en-US" dirty="0" smtClean="0"/>
              <a:t>Don’t go to volume 15</a:t>
            </a:r>
            <a:endParaRPr lang="en-US" dirty="0"/>
          </a:p>
        </p:txBody>
      </p:sp>
      <p:pic>
        <p:nvPicPr>
          <p:cNvPr id="10" name="Content Placeholder 9"/>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5348816" y="2174875"/>
            <a:ext cx="2634192" cy="3951288"/>
          </a:xfrm>
        </p:spPr>
      </p:pic>
    </p:spTree>
    <p:extLst>
      <p:ext uri="{BB962C8B-B14F-4D97-AF65-F5344CB8AC3E}">
        <p14:creationId xmlns:p14="http://schemas.microsoft.com/office/powerpoint/2010/main" val="11335492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 to Volume 76, “Trusts”</a:t>
            </a:r>
            <a:endParaRPr lang="en-US"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71600" y="1371600"/>
            <a:ext cx="6788944" cy="4525963"/>
          </a:xfrm>
        </p:spPr>
      </p:pic>
      <p:pic>
        <p:nvPicPr>
          <p:cNvPr id="4" name="Content Placeholder 5"/>
          <p:cNvPicPr>
            <a:picLocks noChangeAspect="1"/>
          </p:cNvPicPr>
          <p:nvPr/>
        </p:nvPicPr>
        <p:blipFill rotWithShape="1">
          <a:blip r:embed="rId4" cstate="print">
            <a:extLst>
              <a:ext uri="{28A0092B-C50C-407E-A947-70E740481C1C}">
                <a14:useLocalDpi xmlns:a14="http://schemas.microsoft.com/office/drawing/2010/main" val="0"/>
              </a:ext>
            </a:extLst>
          </a:blip>
          <a:srcRect l="38443" t="11576" r="52578" b="26551"/>
          <a:stretch/>
        </p:blipFill>
        <p:spPr>
          <a:xfrm>
            <a:off x="3752850" y="1143000"/>
            <a:ext cx="1227494" cy="5638800"/>
          </a:xfrm>
          <a:prstGeom prst="rect">
            <a:avLst/>
          </a:prstGeom>
        </p:spPr>
      </p:pic>
    </p:spTree>
    <p:extLst>
      <p:ext uri="{BB962C8B-B14F-4D97-AF65-F5344CB8AC3E}">
        <p14:creationId xmlns:p14="http://schemas.microsoft.com/office/powerpoint/2010/main" val="109019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2016 AmJur 2d “Trusts”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62792" y="1600200"/>
            <a:ext cx="3018415" cy="4525963"/>
          </a:xfr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9400" y="1078149"/>
            <a:ext cx="3759200" cy="563880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1078149"/>
            <a:ext cx="3759200" cy="563880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19400" y="1068623"/>
            <a:ext cx="3765551" cy="5648326"/>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09874" y="1078149"/>
            <a:ext cx="3768725" cy="5653088"/>
          </a:xfrm>
          <a:prstGeom prst="rect">
            <a:avLst/>
          </a:prstGeom>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28924" y="1087673"/>
            <a:ext cx="3749675" cy="5629275"/>
          </a:xfrm>
          <a:prstGeom prst="rect">
            <a:avLst/>
          </a:prstGeom>
        </p:spPr>
      </p:pic>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28924" y="1068623"/>
            <a:ext cx="3775076" cy="5662614"/>
          </a:xfrm>
          <a:prstGeom prst="rect">
            <a:avLst/>
          </a:prstGeom>
        </p:spPr>
      </p:pic>
      <p:pic>
        <p:nvPicPr>
          <p:cNvPr id="13" name="Picture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04794" y="1068623"/>
            <a:ext cx="3775076" cy="5662614"/>
          </a:xfrm>
          <a:prstGeom prst="rect">
            <a:avLst/>
          </a:prstGeom>
        </p:spPr>
      </p:pic>
      <p:pic>
        <p:nvPicPr>
          <p:cNvPr id="15" name="Picture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04794" y="1082593"/>
            <a:ext cx="3773805" cy="5660707"/>
          </a:xfrm>
          <a:prstGeom prst="rect">
            <a:avLst/>
          </a:prstGeom>
        </p:spPr>
      </p:pic>
      <p:pic>
        <p:nvPicPr>
          <p:cNvPr id="16" name="Picture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09874" y="1087673"/>
            <a:ext cx="3768725" cy="5653088"/>
          </a:xfrm>
          <a:prstGeom prst="rect">
            <a:avLst/>
          </a:prstGeom>
        </p:spPr>
      </p:pic>
      <p:pic>
        <p:nvPicPr>
          <p:cNvPr id="17" name="Picture 1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828924" y="1087673"/>
            <a:ext cx="3762376" cy="5643564"/>
          </a:xfrm>
          <a:prstGeom prst="rect">
            <a:avLst/>
          </a:prstGeom>
        </p:spPr>
      </p:pic>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819399" y="1078148"/>
            <a:ext cx="3759199" cy="5638799"/>
          </a:xfrm>
          <a:prstGeom prst="rect">
            <a:avLst/>
          </a:prstGeom>
        </p:spPr>
      </p:pic>
      <p:pic>
        <p:nvPicPr>
          <p:cNvPr id="19" name="Picture 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828923" y="1078149"/>
            <a:ext cx="3776767" cy="5665151"/>
          </a:xfrm>
          <a:prstGeom prst="rect">
            <a:avLst/>
          </a:prstGeom>
        </p:spPr>
      </p:pic>
      <p:pic>
        <p:nvPicPr>
          <p:cNvPr id="20" name="Picture 1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809874" y="1068622"/>
            <a:ext cx="3783118" cy="5674677"/>
          </a:xfrm>
          <a:prstGeom prst="rect">
            <a:avLst/>
          </a:prstGeom>
        </p:spPr>
      </p:pic>
      <p:pic>
        <p:nvPicPr>
          <p:cNvPr id="21" name="Picture 2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839083" y="1077513"/>
            <a:ext cx="3759623" cy="5639434"/>
          </a:xfrm>
          <a:prstGeom prst="rect">
            <a:avLst/>
          </a:prstGeom>
        </p:spPr>
      </p:pic>
      <p:pic>
        <p:nvPicPr>
          <p:cNvPr id="22" name="Picture 2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803522" y="1068622"/>
            <a:ext cx="3781429" cy="5672144"/>
          </a:xfrm>
          <a:prstGeom prst="rect">
            <a:avLst/>
          </a:prstGeom>
        </p:spPr>
      </p:pic>
    </p:spTree>
    <p:extLst>
      <p:ext uri="{BB962C8B-B14F-4D97-AF65-F5344CB8AC3E}">
        <p14:creationId xmlns:p14="http://schemas.microsoft.com/office/powerpoint/2010/main" val="267464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0-ppt_w/2"/>
                                          </p:val>
                                        </p:tav>
                                      </p:tavLst>
                                    </p:anim>
                                    <p:anim calcmode="lin" valueType="num">
                                      <p:cBhvr additive="base">
                                        <p:cTn id="7" dur="500"/>
                                        <p:tgtEl>
                                          <p:spTgt spid="4"/>
                                        </p:tgtEl>
                                        <p:attrNameLst>
                                          <p:attrName>ppt_y</p:attrName>
                                        </p:attrNameLst>
                                      </p:cBhvr>
                                      <p:tavLst>
                                        <p:tav tm="0">
                                          <p:val>
                                            <p:strVal val="ppt_y"/>
                                          </p:val>
                                        </p:tav>
                                        <p:tav tm="100000">
                                          <p:val>
                                            <p:strVal val="ppt_y"/>
                                          </p:val>
                                        </p:tav>
                                      </p:tavLst>
                                    </p:anim>
                                    <p:set>
                                      <p:cBhvr>
                                        <p:cTn id="8" dur="1" fill="hold">
                                          <p:stCondLst>
                                            <p:cond delay="499"/>
                                          </p:stCondLst>
                                        </p:cTn>
                                        <p:tgtEl>
                                          <p:spTgt spid="4"/>
                                        </p:tgtEl>
                                        <p:attrNameLst>
                                          <p:attrName>style.visibility</p:attrName>
                                        </p:attrNameLst>
                                      </p:cBhvr>
                                      <p:to>
                                        <p:strVal val="hidden"/>
                                      </p:to>
                                    </p:set>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8" fill="hold" nodeType="clickEffect">
                                  <p:stCondLst>
                                    <p:cond delay="0"/>
                                  </p:stCondLst>
                                  <p:childTnLst>
                                    <p:anim calcmode="lin" valueType="num">
                                      <p:cBhvr additive="base">
                                        <p:cTn id="16" dur="500"/>
                                        <p:tgtEl>
                                          <p:spTgt spid="7"/>
                                        </p:tgtEl>
                                        <p:attrNameLst>
                                          <p:attrName>ppt_x</p:attrName>
                                        </p:attrNameLst>
                                      </p:cBhvr>
                                      <p:tavLst>
                                        <p:tav tm="0">
                                          <p:val>
                                            <p:strVal val="ppt_x"/>
                                          </p:val>
                                        </p:tav>
                                        <p:tav tm="100000">
                                          <p:val>
                                            <p:strVal val="0-ppt_w/2"/>
                                          </p:val>
                                        </p:tav>
                                      </p:tavLst>
                                    </p:anim>
                                    <p:anim calcmode="lin" valueType="num">
                                      <p:cBhvr additive="base">
                                        <p:cTn id="17" dur="500"/>
                                        <p:tgtEl>
                                          <p:spTgt spid="7"/>
                                        </p:tgtEl>
                                        <p:attrNameLst>
                                          <p:attrName>ppt_y</p:attrName>
                                        </p:attrNameLst>
                                      </p:cBhvr>
                                      <p:tavLst>
                                        <p:tav tm="0">
                                          <p:val>
                                            <p:strVal val="ppt_y"/>
                                          </p:val>
                                        </p:tav>
                                        <p:tav tm="100000">
                                          <p:val>
                                            <p:strVal val="ppt_y"/>
                                          </p:val>
                                        </p:tav>
                                      </p:tavLst>
                                    </p:anim>
                                    <p:set>
                                      <p:cBhvr>
                                        <p:cTn id="18" dur="1" fill="hold">
                                          <p:stCondLst>
                                            <p:cond delay="499"/>
                                          </p:stCondLst>
                                        </p:cTn>
                                        <p:tgtEl>
                                          <p:spTgt spid="7"/>
                                        </p:tgtEl>
                                        <p:attrNameLst>
                                          <p:attrName>style.visibility</p:attrName>
                                        </p:attrNameLst>
                                      </p:cBhvr>
                                      <p:to>
                                        <p:strVal val="hidden"/>
                                      </p:to>
                                    </p:set>
                                  </p:childTnLst>
                                </p:cTn>
                              </p:par>
                              <p:par>
                                <p:cTn id="19" presetID="2" presetClass="entr" presetSubtype="2"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8" fill="hold" nodeType="clickEffect">
                                  <p:stCondLst>
                                    <p:cond delay="0"/>
                                  </p:stCondLst>
                                  <p:childTnLst>
                                    <p:anim calcmode="lin" valueType="num">
                                      <p:cBhvr additive="base">
                                        <p:cTn id="26" dur="500"/>
                                        <p:tgtEl>
                                          <p:spTgt spid="8"/>
                                        </p:tgtEl>
                                        <p:attrNameLst>
                                          <p:attrName>ppt_x</p:attrName>
                                        </p:attrNameLst>
                                      </p:cBhvr>
                                      <p:tavLst>
                                        <p:tav tm="0">
                                          <p:val>
                                            <p:strVal val="ppt_x"/>
                                          </p:val>
                                        </p:tav>
                                        <p:tav tm="100000">
                                          <p:val>
                                            <p:strVal val="0-ppt_w/2"/>
                                          </p:val>
                                        </p:tav>
                                      </p:tavLst>
                                    </p:anim>
                                    <p:anim calcmode="lin" valueType="num">
                                      <p:cBhvr additive="base">
                                        <p:cTn id="27" dur="500"/>
                                        <p:tgtEl>
                                          <p:spTgt spid="8"/>
                                        </p:tgtEl>
                                        <p:attrNameLst>
                                          <p:attrName>ppt_y</p:attrName>
                                        </p:attrNameLst>
                                      </p:cBhvr>
                                      <p:tavLst>
                                        <p:tav tm="0">
                                          <p:val>
                                            <p:strVal val="ppt_y"/>
                                          </p:val>
                                        </p:tav>
                                        <p:tav tm="100000">
                                          <p:val>
                                            <p:strVal val="ppt_y"/>
                                          </p:val>
                                        </p:tav>
                                      </p:tavLst>
                                    </p:anim>
                                    <p:set>
                                      <p:cBhvr>
                                        <p:cTn id="28" dur="1" fill="hold">
                                          <p:stCondLst>
                                            <p:cond delay="499"/>
                                          </p:stCondLst>
                                        </p:cTn>
                                        <p:tgtEl>
                                          <p:spTgt spid="8"/>
                                        </p:tgtEl>
                                        <p:attrNameLst>
                                          <p:attrName>style.visibility</p:attrName>
                                        </p:attrNameLst>
                                      </p:cBhvr>
                                      <p:to>
                                        <p:strVal val="hidden"/>
                                      </p:to>
                                    </p:set>
                                  </p:childTnLst>
                                </p:cTn>
                              </p:par>
                              <p:par>
                                <p:cTn id="29" presetID="2" presetClass="entr" presetSubtype="2"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8" fill="hold" nodeType="clickEffect">
                                  <p:stCondLst>
                                    <p:cond delay="0"/>
                                  </p:stCondLst>
                                  <p:childTnLst>
                                    <p:anim calcmode="lin" valueType="num">
                                      <p:cBhvr additive="base">
                                        <p:cTn id="36" dur="500"/>
                                        <p:tgtEl>
                                          <p:spTgt spid="9"/>
                                        </p:tgtEl>
                                        <p:attrNameLst>
                                          <p:attrName>ppt_x</p:attrName>
                                        </p:attrNameLst>
                                      </p:cBhvr>
                                      <p:tavLst>
                                        <p:tav tm="0">
                                          <p:val>
                                            <p:strVal val="ppt_x"/>
                                          </p:val>
                                        </p:tav>
                                        <p:tav tm="100000">
                                          <p:val>
                                            <p:strVal val="0-ppt_w/2"/>
                                          </p:val>
                                        </p:tav>
                                      </p:tavLst>
                                    </p:anim>
                                    <p:anim calcmode="lin" valueType="num">
                                      <p:cBhvr additive="base">
                                        <p:cTn id="37" dur="500"/>
                                        <p:tgtEl>
                                          <p:spTgt spid="9"/>
                                        </p:tgtEl>
                                        <p:attrNameLst>
                                          <p:attrName>ppt_y</p:attrName>
                                        </p:attrNameLst>
                                      </p:cBhvr>
                                      <p:tavLst>
                                        <p:tav tm="0">
                                          <p:val>
                                            <p:strVal val="ppt_y"/>
                                          </p:val>
                                        </p:tav>
                                        <p:tav tm="100000">
                                          <p:val>
                                            <p:strVal val="ppt_y"/>
                                          </p:val>
                                        </p:tav>
                                      </p:tavLst>
                                    </p:anim>
                                    <p:set>
                                      <p:cBhvr>
                                        <p:cTn id="38" dur="1" fill="hold">
                                          <p:stCondLst>
                                            <p:cond delay="499"/>
                                          </p:stCondLst>
                                        </p:cTn>
                                        <p:tgtEl>
                                          <p:spTgt spid="9"/>
                                        </p:tgtEl>
                                        <p:attrNameLst>
                                          <p:attrName>style.visibility</p:attrName>
                                        </p:attrNameLst>
                                      </p:cBhvr>
                                      <p:to>
                                        <p:strVal val="hidden"/>
                                      </p:to>
                                    </p:set>
                                  </p:childTnLst>
                                </p:cTn>
                              </p:par>
                              <p:par>
                                <p:cTn id="39" presetID="2" presetClass="entr" presetSubtype="2"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1+#ppt_w/2"/>
                                          </p:val>
                                        </p:tav>
                                        <p:tav tm="100000">
                                          <p:val>
                                            <p:strVal val="#ppt_x"/>
                                          </p:val>
                                        </p:tav>
                                      </p:tavLst>
                                    </p:anim>
                                    <p:anim calcmode="lin" valueType="num">
                                      <p:cBhvr additive="base">
                                        <p:cTn id="4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xit" presetSubtype="8" fill="hold" nodeType="clickEffect">
                                  <p:stCondLst>
                                    <p:cond delay="0"/>
                                  </p:stCondLst>
                                  <p:childTnLst>
                                    <p:anim calcmode="lin" valueType="num">
                                      <p:cBhvr additive="base">
                                        <p:cTn id="46" dur="500"/>
                                        <p:tgtEl>
                                          <p:spTgt spid="10"/>
                                        </p:tgtEl>
                                        <p:attrNameLst>
                                          <p:attrName>ppt_x</p:attrName>
                                        </p:attrNameLst>
                                      </p:cBhvr>
                                      <p:tavLst>
                                        <p:tav tm="0">
                                          <p:val>
                                            <p:strVal val="ppt_x"/>
                                          </p:val>
                                        </p:tav>
                                        <p:tav tm="100000">
                                          <p:val>
                                            <p:strVal val="0-ppt_w/2"/>
                                          </p:val>
                                        </p:tav>
                                      </p:tavLst>
                                    </p:anim>
                                    <p:anim calcmode="lin" valueType="num">
                                      <p:cBhvr additive="base">
                                        <p:cTn id="47" dur="500"/>
                                        <p:tgtEl>
                                          <p:spTgt spid="10"/>
                                        </p:tgtEl>
                                        <p:attrNameLst>
                                          <p:attrName>ppt_y</p:attrName>
                                        </p:attrNameLst>
                                      </p:cBhvr>
                                      <p:tavLst>
                                        <p:tav tm="0">
                                          <p:val>
                                            <p:strVal val="ppt_y"/>
                                          </p:val>
                                        </p:tav>
                                        <p:tav tm="100000">
                                          <p:val>
                                            <p:strVal val="ppt_y"/>
                                          </p:val>
                                        </p:tav>
                                      </p:tavLst>
                                    </p:anim>
                                    <p:set>
                                      <p:cBhvr>
                                        <p:cTn id="48" dur="1" fill="hold">
                                          <p:stCondLst>
                                            <p:cond delay="499"/>
                                          </p:stCondLst>
                                        </p:cTn>
                                        <p:tgtEl>
                                          <p:spTgt spid="10"/>
                                        </p:tgtEl>
                                        <p:attrNameLst>
                                          <p:attrName>style.visibility</p:attrName>
                                        </p:attrNameLst>
                                      </p:cBhvr>
                                      <p:to>
                                        <p:strVal val="hidden"/>
                                      </p:to>
                                    </p:set>
                                  </p:childTnLst>
                                </p:cTn>
                              </p:par>
                              <p:par>
                                <p:cTn id="49" presetID="2" presetClass="entr" presetSubtype="2"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1+#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xit" presetSubtype="8" fill="hold" nodeType="clickEffect">
                                  <p:stCondLst>
                                    <p:cond delay="0"/>
                                  </p:stCondLst>
                                  <p:childTnLst>
                                    <p:anim calcmode="lin" valueType="num">
                                      <p:cBhvr additive="base">
                                        <p:cTn id="56" dur="500"/>
                                        <p:tgtEl>
                                          <p:spTgt spid="11"/>
                                        </p:tgtEl>
                                        <p:attrNameLst>
                                          <p:attrName>ppt_x</p:attrName>
                                        </p:attrNameLst>
                                      </p:cBhvr>
                                      <p:tavLst>
                                        <p:tav tm="0">
                                          <p:val>
                                            <p:strVal val="ppt_x"/>
                                          </p:val>
                                        </p:tav>
                                        <p:tav tm="100000">
                                          <p:val>
                                            <p:strVal val="0-ppt_w/2"/>
                                          </p:val>
                                        </p:tav>
                                      </p:tavLst>
                                    </p:anim>
                                    <p:anim calcmode="lin" valueType="num">
                                      <p:cBhvr additive="base">
                                        <p:cTn id="57" dur="500"/>
                                        <p:tgtEl>
                                          <p:spTgt spid="11"/>
                                        </p:tgtEl>
                                        <p:attrNameLst>
                                          <p:attrName>ppt_y</p:attrName>
                                        </p:attrNameLst>
                                      </p:cBhvr>
                                      <p:tavLst>
                                        <p:tav tm="0">
                                          <p:val>
                                            <p:strVal val="ppt_y"/>
                                          </p:val>
                                        </p:tav>
                                        <p:tav tm="100000">
                                          <p:val>
                                            <p:strVal val="ppt_y"/>
                                          </p:val>
                                        </p:tav>
                                      </p:tavLst>
                                    </p:anim>
                                    <p:set>
                                      <p:cBhvr>
                                        <p:cTn id="58" dur="1" fill="hold">
                                          <p:stCondLst>
                                            <p:cond delay="499"/>
                                          </p:stCondLst>
                                        </p:cTn>
                                        <p:tgtEl>
                                          <p:spTgt spid="11"/>
                                        </p:tgtEl>
                                        <p:attrNameLst>
                                          <p:attrName>style.visibility</p:attrName>
                                        </p:attrNameLst>
                                      </p:cBhvr>
                                      <p:to>
                                        <p:strVal val="hidden"/>
                                      </p:to>
                                    </p:set>
                                  </p:childTnLst>
                                </p:cTn>
                              </p:par>
                              <p:par>
                                <p:cTn id="59" presetID="2" presetClass="entr" presetSubtype="2" fill="hold" nodeType="with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1+#ppt_w/2"/>
                                          </p:val>
                                        </p:tav>
                                        <p:tav tm="100000">
                                          <p:val>
                                            <p:strVal val="#ppt_x"/>
                                          </p:val>
                                        </p:tav>
                                      </p:tavLst>
                                    </p:anim>
                                    <p:anim calcmode="lin" valueType="num">
                                      <p:cBhvr additive="base">
                                        <p:cTn id="6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xit" presetSubtype="8" fill="hold" nodeType="clickEffect">
                                  <p:stCondLst>
                                    <p:cond delay="0"/>
                                  </p:stCondLst>
                                  <p:childTnLst>
                                    <p:anim calcmode="lin" valueType="num">
                                      <p:cBhvr additive="base">
                                        <p:cTn id="66" dur="500"/>
                                        <p:tgtEl>
                                          <p:spTgt spid="12"/>
                                        </p:tgtEl>
                                        <p:attrNameLst>
                                          <p:attrName>ppt_x</p:attrName>
                                        </p:attrNameLst>
                                      </p:cBhvr>
                                      <p:tavLst>
                                        <p:tav tm="0">
                                          <p:val>
                                            <p:strVal val="ppt_x"/>
                                          </p:val>
                                        </p:tav>
                                        <p:tav tm="100000">
                                          <p:val>
                                            <p:strVal val="0-ppt_w/2"/>
                                          </p:val>
                                        </p:tav>
                                      </p:tavLst>
                                    </p:anim>
                                    <p:anim calcmode="lin" valueType="num">
                                      <p:cBhvr additive="base">
                                        <p:cTn id="67" dur="500"/>
                                        <p:tgtEl>
                                          <p:spTgt spid="12"/>
                                        </p:tgtEl>
                                        <p:attrNameLst>
                                          <p:attrName>ppt_y</p:attrName>
                                        </p:attrNameLst>
                                      </p:cBhvr>
                                      <p:tavLst>
                                        <p:tav tm="0">
                                          <p:val>
                                            <p:strVal val="ppt_y"/>
                                          </p:val>
                                        </p:tav>
                                        <p:tav tm="100000">
                                          <p:val>
                                            <p:strVal val="ppt_y"/>
                                          </p:val>
                                        </p:tav>
                                      </p:tavLst>
                                    </p:anim>
                                    <p:set>
                                      <p:cBhvr>
                                        <p:cTn id="68" dur="1" fill="hold">
                                          <p:stCondLst>
                                            <p:cond delay="499"/>
                                          </p:stCondLst>
                                        </p:cTn>
                                        <p:tgtEl>
                                          <p:spTgt spid="12"/>
                                        </p:tgtEl>
                                        <p:attrNameLst>
                                          <p:attrName>style.visibility</p:attrName>
                                        </p:attrNameLst>
                                      </p:cBhvr>
                                      <p:to>
                                        <p:strVal val="hidden"/>
                                      </p:to>
                                    </p:set>
                                  </p:childTnLst>
                                </p:cTn>
                              </p:par>
                              <p:par>
                                <p:cTn id="69" presetID="2" presetClass="entr" presetSubtype="2" fill="hold" nodeType="with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1+#ppt_w/2"/>
                                          </p:val>
                                        </p:tav>
                                        <p:tav tm="100000">
                                          <p:val>
                                            <p:strVal val="#ppt_x"/>
                                          </p:val>
                                        </p:tav>
                                      </p:tavLst>
                                    </p:anim>
                                    <p:anim calcmode="lin" valueType="num">
                                      <p:cBhvr additive="base">
                                        <p:cTn id="7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xit" presetSubtype="8" fill="hold" nodeType="clickEffect">
                                  <p:stCondLst>
                                    <p:cond delay="0"/>
                                  </p:stCondLst>
                                  <p:childTnLst>
                                    <p:anim calcmode="lin" valueType="num">
                                      <p:cBhvr additive="base">
                                        <p:cTn id="76" dur="500"/>
                                        <p:tgtEl>
                                          <p:spTgt spid="13"/>
                                        </p:tgtEl>
                                        <p:attrNameLst>
                                          <p:attrName>ppt_x</p:attrName>
                                        </p:attrNameLst>
                                      </p:cBhvr>
                                      <p:tavLst>
                                        <p:tav tm="0">
                                          <p:val>
                                            <p:strVal val="ppt_x"/>
                                          </p:val>
                                        </p:tav>
                                        <p:tav tm="100000">
                                          <p:val>
                                            <p:strVal val="0-ppt_w/2"/>
                                          </p:val>
                                        </p:tav>
                                      </p:tavLst>
                                    </p:anim>
                                    <p:anim calcmode="lin" valueType="num">
                                      <p:cBhvr additive="base">
                                        <p:cTn id="77" dur="500"/>
                                        <p:tgtEl>
                                          <p:spTgt spid="13"/>
                                        </p:tgtEl>
                                        <p:attrNameLst>
                                          <p:attrName>ppt_y</p:attrName>
                                        </p:attrNameLst>
                                      </p:cBhvr>
                                      <p:tavLst>
                                        <p:tav tm="0">
                                          <p:val>
                                            <p:strVal val="ppt_y"/>
                                          </p:val>
                                        </p:tav>
                                        <p:tav tm="100000">
                                          <p:val>
                                            <p:strVal val="ppt_y"/>
                                          </p:val>
                                        </p:tav>
                                      </p:tavLst>
                                    </p:anim>
                                    <p:set>
                                      <p:cBhvr>
                                        <p:cTn id="78" dur="1" fill="hold">
                                          <p:stCondLst>
                                            <p:cond delay="499"/>
                                          </p:stCondLst>
                                        </p:cTn>
                                        <p:tgtEl>
                                          <p:spTgt spid="13"/>
                                        </p:tgtEl>
                                        <p:attrNameLst>
                                          <p:attrName>style.visibility</p:attrName>
                                        </p:attrNameLst>
                                      </p:cBhvr>
                                      <p:to>
                                        <p:strVal val="hidden"/>
                                      </p:to>
                                    </p:set>
                                  </p:childTnLst>
                                </p:cTn>
                              </p:par>
                              <p:par>
                                <p:cTn id="79" presetID="2" presetClass="entr" presetSubtype="2" fill="hold" nodeType="with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1+#ppt_w/2"/>
                                          </p:val>
                                        </p:tav>
                                        <p:tav tm="100000">
                                          <p:val>
                                            <p:strVal val="#ppt_x"/>
                                          </p:val>
                                        </p:tav>
                                      </p:tavLst>
                                    </p:anim>
                                    <p:anim calcmode="lin" valueType="num">
                                      <p:cBhvr additive="base">
                                        <p:cTn id="8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xit" presetSubtype="8" fill="hold" nodeType="clickEffect">
                                  <p:stCondLst>
                                    <p:cond delay="0"/>
                                  </p:stCondLst>
                                  <p:childTnLst>
                                    <p:anim calcmode="lin" valueType="num">
                                      <p:cBhvr additive="base">
                                        <p:cTn id="86" dur="500"/>
                                        <p:tgtEl>
                                          <p:spTgt spid="15"/>
                                        </p:tgtEl>
                                        <p:attrNameLst>
                                          <p:attrName>ppt_x</p:attrName>
                                        </p:attrNameLst>
                                      </p:cBhvr>
                                      <p:tavLst>
                                        <p:tav tm="0">
                                          <p:val>
                                            <p:strVal val="ppt_x"/>
                                          </p:val>
                                        </p:tav>
                                        <p:tav tm="100000">
                                          <p:val>
                                            <p:strVal val="0-ppt_w/2"/>
                                          </p:val>
                                        </p:tav>
                                      </p:tavLst>
                                    </p:anim>
                                    <p:anim calcmode="lin" valueType="num">
                                      <p:cBhvr additive="base">
                                        <p:cTn id="87" dur="500"/>
                                        <p:tgtEl>
                                          <p:spTgt spid="15"/>
                                        </p:tgtEl>
                                        <p:attrNameLst>
                                          <p:attrName>ppt_y</p:attrName>
                                        </p:attrNameLst>
                                      </p:cBhvr>
                                      <p:tavLst>
                                        <p:tav tm="0">
                                          <p:val>
                                            <p:strVal val="ppt_y"/>
                                          </p:val>
                                        </p:tav>
                                        <p:tav tm="100000">
                                          <p:val>
                                            <p:strVal val="ppt_y"/>
                                          </p:val>
                                        </p:tav>
                                      </p:tavLst>
                                    </p:anim>
                                    <p:set>
                                      <p:cBhvr>
                                        <p:cTn id="88" dur="1" fill="hold">
                                          <p:stCondLst>
                                            <p:cond delay="499"/>
                                          </p:stCondLst>
                                        </p:cTn>
                                        <p:tgtEl>
                                          <p:spTgt spid="15"/>
                                        </p:tgtEl>
                                        <p:attrNameLst>
                                          <p:attrName>style.visibility</p:attrName>
                                        </p:attrNameLst>
                                      </p:cBhvr>
                                      <p:to>
                                        <p:strVal val="hidden"/>
                                      </p:to>
                                    </p:set>
                                  </p:childTnLst>
                                </p:cTn>
                              </p:par>
                              <p:par>
                                <p:cTn id="89" presetID="2" presetClass="entr" presetSubtype="2"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additive="base">
                                        <p:cTn id="91" dur="500" fill="hold"/>
                                        <p:tgtEl>
                                          <p:spTgt spid="16"/>
                                        </p:tgtEl>
                                        <p:attrNameLst>
                                          <p:attrName>ppt_x</p:attrName>
                                        </p:attrNameLst>
                                      </p:cBhvr>
                                      <p:tavLst>
                                        <p:tav tm="0">
                                          <p:val>
                                            <p:strVal val="1+#ppt_w/2"/>
                                          </p:val>
                                        </p:tav>
                                        <p:tav tm="100000">
                                          <p:val>
                                            <p:strVal val="#ppt_x"/>
                                          </p:val>
                                        </p:tav>
                                      </p:tavLst>
                                    </p:anim>
                                    <p:anim calcmode="lin" valueType="num">
                                      <p:cBhvr additive="base">
                                        <p:cTn id="92"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xit" presetSubtype="8" fill="hold" nodeType="clickEffect">
                                  <p:stCondLst>
                                    <p:cond delay="0"/>
                                  </p:stCondLst>
                                  <p:childTnLst>
                                    <p:anim calcmode="lin" valueType="num">
                                      <p:cBhvr additive="base">
                                        <p:cTn id="96" dur="500"/>
                                        <p:tgtEl>
                                          <p:spTgt spid="16"/>
                                        </p:tgtEl>
                                        <p:attrNameLst>
                                          <p:attrName>ppt_x</p:attrName>
                                        </p:attrNameLst>
                                      </p:cBhvr>
                                      <p:tavLst>
                                        <p:tav tm="0">
                                          <p:val>
                                            <p:strVal val="ppt_x"/>
                                          </p:val>
                                        </p:tav>
                                        <p:tav tm="100000">
                                          <p:val>
                                            <p:strVal val="0-ppt_w/2"/>
                                          </p:val>
                                        </p:tav>
                                      </p:tavLst>
                                    </p:anim>
                                    <p:anim calcmode="lin" valueType="num">
                                      <p:cBhvr additive="base">
                                        <p:cTn id="97" dur="500"/>
                                        <p:tgtEl>
                                          <p:spTgt spid="16"/>
                                        </p:tgtEl>
                                        <p:attrNameLst>
                                          <p:attrName>ppt_y</p:attrName>
                                        </p:attrNameLst>
                                      </p:cBhvr>
                                      <p:tavLst>
                                        <p:tav tm="0">
                                          <p:val>
                                            <p:strVal val="ppt_y"/>
                                          </p:val>
                                        </p:tav>
                                        <p:tav tm="100000">
                                          <p:val>
                                            <p:strVal val="ppt_y"/>
                                          </p:val>
                                        </p:tav>
                                      </p:tavLst>
                                    </p:anim>
                                    <p:set>
                                      <p:cBhvr>
                                        <p:cTn id="98" dur="1" fill="hold">
                                          <p:stCondLst>
                                            <p:cond delay="499"/>
                                          </p:stCondLst>
                                        </p:cTn>
                                        <p:tgtEl>
                                          <p:spTgt spid="16"/>
                                        </p:tgtEl>
                                        <p:attrNameLst>
                                          <p:attrName>style.visibility</p:attrName>
                                        </p:attrNameLst>
                                      </p:cBhvr>
                                      <p:to>
                                        <p:strVal val="hidden"/>
                                      </p:to>
                                    </p:set>
                                  </p:childTnLst>
                                </p:cTn>
                              </p:par>
                              <p:par>
                                <p:cTn id="99" presetID="2" presetClass="entr" presetSubtype="2" fill="hold" nodeType="withEffect">
                                  <p:stCondLst>
                                    <p:cond delay="0"/>
                                  </p:stCondLst>
                                  <p:childTnLst>
                                    <p:set>
                                      <p:cBhvr>
                                        <p:cTn id="100" dur="1" fill="hold">
                                          <p:stCondLst>
                                            <p:cond delay="0"/>
                                          </p:stCondLst>
                                        </p:cTn>
                                        <p:tgtEl>
                                          <p:spTgt spid="17"/>
                                        </p:tgtEl>
                                        <p:attrNameLst>
                                          <p:attrName>style.visibility</p:attrName>
                                        </p:attrNameLst>
                                      </p:cBhvr>
                                      <p:to>
                                        <p:strVal val="visible"/>
                                      </p:to>
                                    </p:set>
                                    <p:anim calcmode="lin" valueType="num">
                                      <p:cBhvr additive="base">
                                        <p:cTn id="101" dur="500" fill="hold"/>
                                        <p:tgtEl>
                                          <p:spTgt spid="17"/>
                                        </p:tgtEl>
                                        <p:attrNameLst>
                                          <p:attrName>ppt_x</p:attrName>
                                        </p:attrNameLst>
                                      </p:cBhvr>
                                      <p:tavLst>
                                        <p:tav tm="0">
                                          <p:val>
                                            <p:strVal val="1+#ppt_w/2"/>
                                          </p:val>
                                        </p:tav>
                                        <p:tav tm="100000">
                                          <p:val>
                                            <p:strVal val="#ppt_x"/>
                                          </p:val>
                                        </p:tav>
                                      </p:tavLst>
                                    </p:anim>
                                    <p:anim calcmode="lin" valueType="num">
                                      <p:cBhvr additive="base">
                                        <p:cTn id="102"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xit" presetSubtype="8" fill="hold" nodeType="clickEffect">
                                  <p:stCondLst>
                                    <p:cond delay="0"/>
                                  </p:stCondLst>
                                  <p:childTnLst>
                                    <p:anim calcmode="lin" valueType="num">
                                      <p:cBhvr additive="base">
                                        <p:cTn id="106" dur="500"/>
                                        <p:tgtEl>
                                          <p:spTgt spid="17"/>
                                        </p:tgtEl>
                                        <p:attrNameLst>
                                          <p:attrName>ppt_x</p:attrName>
                                        </p:attrNameLst>
                                      </p:cBhvr>
                                      <p:tavLst>
                                        <p:tav tm="0">
                                          <p:val>
                                            <p:strVal val="ppt_x"/>
                                          </p:val>
                                        </p:tav>
                                        <p:tav tm="100000">
                                          <p:val>
                                            <p:strVal val="0-ppt_w/2"/>
                                          </p:val>
                                        </p:tav>
                                      </p:tavLst>
                                    </p:anim>
                                    <p:anim calcmode="lin" valueType="num">
                                      <p:cBhvr additive="base">
                                        <p:cTn id="107" dur="500"/>
                                        <p:tgtEl>
                                          <p:spTgt spid="17"/>
                                        </p:tgtEl>
                                        <p:attrNameLst>
                                          <p:attrName>ppt_y</p:attrName>
                                        </p:attrNameLst>
                                      </p:cBhvr>
                                      <p:tavLst>
                                        <p:tav tm="0">
                                          <p:val>
                                            <p:strVal val="ppt_y"/>
                                          </p:val>
                                        </p:tav>
                                        <p:tav tm="100000">
                                          <p:val>
                                            <p:strVal val="ppt_y"/>
                                          </p:val>
                                        </p:tav>
                                      </p:tavLst>
                                    </p:anim>
                                    <p:set>
                                      <p:cBhvr>
                                        <p:cTn id="108" dur="1" fill="hold">
                                          <p:stCondLst>
                                            <p:cond delay="499"/>
                                          </p:stCondLst>
                                        </p:cTn>
                                        <p:tgtEl>
                                          <p:spTgt spid="17"/>
                                        </p:tgtEl>
                                        <p:attrNameLst>
                                          <p:attrName>style.visibility</p:attrName>
                                        </p:attrNameLst>
                                      </p:cBhvr>
                                      <p:to>
                                        <p:strVal val="hidden"/>
                                      </p:to>
                                    </p:set>
                                  </p:childTnLst>
                                </p:cTn>
                              </p:par>
                              <p:par>
                                <p:cTn id="109" presetID="2" presetClass="entr" presetSubtype="2" fill="hold" nodeType="withEffect">
                                  <p:stCondLst>
                                    <p:cond delay="0"/>
                                  </p:stCondLst>
                                  <p:childTnLst>
                                    <p:set>
                                      <p:cBhvr>
                                        <p:cTn id="110" dur="1" fill="hold">
                                          <p:stCondLst>
                                            <p:cond delay="0"/>
                                          </p:stCondLst>
                                        </p:cTn>
                                        <p:tgtEl>
                                          <p:spTgt spid="18"/>
                                        </p:tgtEl>
                                        <p:attrNameLst>
                                          <p:attrName>style.visibility</p:attrName>
                                        </p:attrNameLst>
                                      </p:cBhvr>
                                      <p:to>
                                        <p:strVal val="visible"/>
                                      </p:to>
                                    </p:set>
                                    <p:anim calcmode="lin" valueType="num">
                                      <p:cBhvr additive="base">
                                        <p:cTn id="111" dur="500" fill="hold"/>
                                        <p:tgtEl>
                                          <p:spTgt spid="18"/>
                                        </p:tgtEl>
                                        <p:attrNameLst>
                                          <p:attrName>ppt_x</p:attrName>
                                        </p:attrNameLst>
                                      </p:cBhvr>
                                      <p:tavLst>
                                        <p:tav tm="0">
                                          <p:val>
                                            <p:strVal val="1+#ppt_w/2"/>
                                          </p:val>
                                        </p:tav>
                                        <p:tav tm="100000">
                                          <p:val>
                                            <p:strVal val="#ppt_x"/>
                                          </p:val>
                                        </p:tav>
                                      </p:tavLst>
                                    </p:anim>
                                    <p:anim calcmode="lin" valueType="num">
                                      <p:cBhvr additive="base">
                                        <p:cTn id="11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xit" presetSubtype="8" fill="hold" nodeType="clickEffect">
                                  <p:stCondLst>
                                    <p:cond delay="0"/>
                                  </p:stCondLst>
                                  <p:childTnLst>
                                    <p:anim calcmode="lin" valueType="num">
                                      <p:cBhvr additive="base">
                                        <p:cTn id="116" dur="500"/>
                                        <p:tgtEl>
                                          <p:spTgt spid="18"/>
                                        </p:tgtEl>
                                        <p:attrNameLst>
                                          <p:attrName>ppt_x</p:attrName>
                                        </p:attrNameLst>
                                      </p:cBhvr>
                                      <p:tavLst>
                                        <p:tav tm="0">
                                          <p:val>
                                            <p:strVal val="ppt_x"/>
                                          </p:val>
                                        </p:tav>
                                        <p:tav tm="100000">
                                          <p:val>
                                            <p:strVal val="0-ppt_w/2"/>
                                          </p:val>
                                        </p:tav>
                                      </p:tavLst>
                                    </p:anim>
                                    <p:anim calcmode="lin" valueType="num">
                                      <p:cBhvr additive="base">
                                        <p:cTn id="117" dur="500"/>
                                        <p:tgtEl>
                                          <p:spTgt spid="18"/>
                                        </p:tgtEl>
                                        <p:attrNameLst>
                                          <p:attrName>ppt_y</p:attrName>
                                        </p:attrNameLst>
                                      </p:cBhvr>
                                      <p:tavLst>
                                        <p:tav tm="0">
                                          <p:val>
                                            <p:strVal val="ppt_y"/>
                                          </p:val>
                                        </p:tav>
                                        <p:tav tm="100000">
                                          <p:val>
                                            <p:strVal val="ppt_y"/>
                                          </p:val>
                                        </p:tav>
                                      </p:tavLst>
                                    </p:anim>
                                    <p:set>
                                      <p:cBhvr>
                                        <p:cTn id="118" dur="1" fill="hold">
                                          <p:stCondLst>
                                            <p:cond delay="499"/>
                                          </p:stCondLst>
                                        </p:cTn>
                                        <p:tgtEl>
                                          <p:spTgt spid="18"/>
                                        </p:tgtEl>
                                        <p:attrNameLst>
                                          <p:attrName>style.visibility</p:attrName>
                                        </p:attrNameLst>
                                      </p:cBhvr>
                                      <p:to>
                                        <p:strVal val="hidden"/>
                                      </p:to>
                                    </p:set>
                                  </p:childTnLst>
                                </p:cTn>
                              </p:par>
                              <p:par>
                                <p:cTn id="119" presetID="2" presetClass="entr" presetSubtype="2" fill="hold" nodeType="withEffect">
                                  <p:stCondLst>
                                    <p:cond delay="0"/>
                                  </p:stCondLst>
                                  <p:childTnLst>
                                    <p:set>
                                      <p:cBhvr>
                                        <p:cTn id="120" dur="1" fill="hold">
                                          <p:stCondLst>
                                            <p:cond delay="0"/>
                                          </p:stCondLst>
                                        </p:cTn>
                                        <p:tgtEl>
                                          <p:spTgt spid="19"/>
                                        </p:tgtEl>
                                        <p:attrNameLst>
                                          <p:attrName>style.visibility</p:attrName>
                                        </p:attrNameLst>
                                      </p:cBhvr>
                                      <p:to>
                                        <p:strVal val="visible"/>
                                      </p:to>
                                    </p:set>
                                    <p:anim calcmode="lin" valueType="num">
                                      <p:cBhvr additive="base">
                                        <p:cTn id="121" dur="500" fill="hold"/>
                                        <p:tgtEl>
                                          <p:spTgt spid="19"/>
                                        </p:tgtEl>
                                        <p:attrNameLst>
                                          <p:attrName>ppt_x</p:attrName>
                                        </p:attrNameLst>
                                      </p:cBhvr>
                                      <p:tavLst>
                                        <p:tav tm="0">
                                          <p:val>
                                            <p:strVal val="1+#ppt_w/2"/>
                                          </p:val>
                                        </p:tav>
                                        <p:tav tm="100000">
                                          <p:val>
                                            <p:strVal val="#ppt_x"/>
                                          </p:val>
                                        </p:tav>
                                      </p:tavLst>
                                    </p:anim>
                                    <p:anim calcmode="lin" valueType="num">
                                      <p:cBhvr additive="base">
                                        <p:cTn id="122"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xit" presetSubtype="8" fill="hold" nodeType="clickEffect">
                                  <p:stCondLst>
                                    <p:cond delay="0"/>
                                  </p:stCondLst>
                                  <p:childTnLst>
                                    <p:anim calcmode="lin" valueType="num">
                                      <p:cBhvr additive="base">
                                        <p:cTn id="126" dur="500"/>
                                        <p:tgtEl>
                                          <p:spTgt spid="19"/>
                                        </p:tgtEl>
                                        <p:attrNameLst>
                                          <p:attrName>ppt_x</p:attrName>
                                        </p:attrNameLst>
                                      </p:cBhvr>
                                      <p:tavLst>
                                        <p:tav tm="0">
                                          <p:val>
                                            <p:strVal val="ppt_x"/>
                                          </p:val>
                                        </p:tav>
                                        <p:tav tm="100000">
                                          <p:val>
                                            <p:strVal val="0-ppt_w/2"/>
                                          </p:val>
                                        </p:tav>
                                      </p:tavLst>
                                    </p:anim>
                                    <p:anim calcmode="lin" valueType="num">
                                      <p:cBhvr additive="base">
                                        <p:cTn id="127" dur="500"/>
                                        <p:tgtEl>
                                          <p:spTgt spid="19"/>
                                        </p:tgtEl>
                                        <p:attrNameLst>
                                          <p:attrName>ppt_y</p:attrName>
                                        </p:attrNameLst>
                                      </p:cBhvr>
                                      <p:tavLst>
                                        <p:tav tm="0">
                                          <p:val>
                                            <p:strVal val="ppt_y"/>
                                          </p:val>
                                        </p:tav>
                                        <p:tav tm="100000">
                                          <p:val>
                                            <p:strVal val="ppt_y"/>
                                          </p:val>
                                        </p:tav>
                                      </p:tavLst>
                                    </p:anim>
                                    <p:set>
                                      <p:cBhvr>
                                        <p:cTn id="128" dur="1" fill="hold">
                                          <p:stCondLst>
                                            <p:cond delay="499"/>
                                          </p:stCondLst>
                                        </p:cTn>
                                        <p:tgtEl>
                                          <p:spTgt spid="19"/>
                                        </p:tgtEl>
                                        <p:attrNameLst>
                                          <p:attrName>style.visibility</p:attrName>
                                        </p:attrNameLst>
                                      </p:cBhvr>
                                      <p:to>
                                        <p:strVal val="hidden"/>
                                      </p:to>
                                    </p:set>
                                  </p:childTnLst>
                                </p:cTn>
                              </p:par>
                              <p:par>
                                <p:cTn id="129" presetID="2" presetClass="entr" presetSubtype="2" fill="hold" nodeType="withEffect">
                                  <p:stCondLst>
                                    <p:cond delay="0"/>
                                  </p:stCondLst>
                                  <p:childTnLst>
                                    <p:set>
                                      <p:cBhvr>
                                        <p:cTn id="130" dur="1" fill="hold">
                                          <p:stCondLst>
                                            <p:cond delay="0"/>
                                          </p:stCondLst>
                                        </p:cTn>
                                        <p:tgtEl>
                                          <p:spTgt spid="20"/>
                                        </p:tgtEl>
                                        <p:attrNameLst>
                                          <p:attrName>style.visibility</p:attrName>
                                        </p:attrNameLst>
                                      </p:cBhvr>
                                      <p:to>
                                        <p:strVal val="visible"/>
                                      </p:to>
                                    </p:set>
                                    <p:anim calcmode="lin" valueType="num">
                                      <p:cBhvr additive="base">
                                        <p:cTn id="131" dur="500" fill="hold"/>
                                        <p:tgtEl>
                                          <p:spTgt spid="20"/>
                                        </p:tgtEl>
                                        <p:attrNameLst>
                                          <p:attrName>ppt_x</p:attrName>
                                        </p:attrNameLst>
                                      </p:cBhvr>
                                      <p:tavLst>
                                        <p:tav tm="0">
                                          <p:val>
                                            <p:strVal val="1+#ppt_w/2"/>
                                          </p:val>
                                        </p:tav>
                                        <p:tav tm="100000">
                                          <p:val>
                                            <p:strVal val="#ppt_x"/>
                                          </p:val>
                                        </p:tav>
                                      </p:tavLst>
                                    </p:anim>
                                    <p:anim calcmode="lin" valueType="num">
                                      <p:cBhvr additive="base">
                                        <p:cTn id="132"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xit" presetSubtype="8" fill="hold" nodeType="clickEffect">
                                  <p:stCondLst>
                                    <p:cond delay="0"/>
                                  </p:stCondLst>
                                  <p:childTnLst>
                                    <p:anim calcmode="lin" valueType="num">
                                      <p:cBhvr additive="base">
                                        <p:cTn id="136" dur="500"/>
                                        <p:tgtEl>
                                          <p:spTgt spid="20"/>
                                        </p:tgtEl>
                                        <p:attrNameLst>
                                          <p:attrName>ppt_x</p:attrName>
                                        </p:attrNameLst>
                                      </p:cBhvr>
                                      <p:tavLst>
                                        <p:tav tm="0">
                                          <p:val>
                                            <p:strVal val="ppt_x"/>
                                          </p:val>
                                        </p:tav>
                                        <p:tav tm="100000">
                                          <p:val>
                                            <p:strVal val="0-ppt_w/2"/>
                                          </p:val>
                                        </p:tav>
                                      </p:tavLst>
                                    </p:anim>
                                    <p:anim calcmode="lin" valueType="num">
                                      <p:cBhvr additive="base">
                                        <p:cTn id="137" dur="500"/>
                                        <p:tgtEl>
                                          <p:spTgt spid="20"/>
                                        </p:tgtEl>
                                        <p:attrNameLst>
                                          <p:attrName>ppt_y</p:attrName>
                                        </p:attrNameLst>
                                      </p:cBhvr>
                                      <p:tavLst>
                                        <p:tav tm="0">
                                          <p:val>
                                            <p:strVal val="ppt_y"/>
                                          </p:val>
                                        </p:tav>
                                        <p:tav tm="100000">
                                          <p:val>
                                            <p:strVal val="ppt_y"/>
                                          </p:val>
                                        </p:tav>
                                      </p:tavLst>
                                    </p:anim>
                                    <p:set>
                                      <p:cBhvr>
                                        <p:cTn id="138" dur="1" fill="hold">
                                          <p:stCondLst>
                                            <p:cond delay="499"/>
                                          </p:stCondLst>
                                        </p:cTn>
                                        <p:tgtEl>
                                          <p:spTgt spid="20"/>
                                        </p:tgtEl>
                                        <p:attrNameLst>
                                          <p:attrName>style.visibility</p:attrName>
                                        </p:attrNameLst>
                                      </p:cBhvr>
                                      <p:to>
                                        <p:strVal val="hidden"/>
                                      </p:to>
                                    </p:set>
                                  </p:childTnLst>
                                </p:cTn>
                              </p:par>
                              <p:par>
                                <p:cTn id="139" presetID="2" presetClass="entr" presetSubtype="2" fill="hold" nodeType="withEffect">
                                  <p:stCondLst>
                                    <p:cond delay="0"/>
                                  </p:stCondLst>
                                  <p:childTnLst>
                                    <p:set>
                                      <p:cBhvr>
                                        <p:cTn id="140" dur="1" fill="hold">
                                          <p:stCondLst>
                                            <p:cond delay="0"/>
                                          </p:stCondLst>
                                        </p:cTn>
                                        <p:tgtEl>
                                          <p:spTgt spid="21"/>
                                        </p:tgtEl>
                                        <p:attrNameLst>
                                          <p:attrName>style.visibility</p:attrName>
                                        </p:attrNameLst>
                                      </p:cBhvr>
                                      <p:to>
                                        <p:strVal val="visible"/>
                                      </p:to>
                                    </p:set>
                                    <p:anim calcmode="lin" valueType="num">
                                      <p:cBhvr additive="base">
                                        <p:cTn id="141" dur="500" fill="hold"/>
                                        <p:tgtEl>
                                          <p:spTgt spid="21"/>
                                        </p:tgtEl>
                                        <p:attrNameLst>
                                          <p:attrName>ppt_x</p:attrName>
                                        </p:attrNameLst>
                                      </p:cBhvr>
                                      <p:tavLst>
                                        <p:tav tm="0">
                                          <p:val>
                                            <p:strVal val="1+#ppt_w/2"/>
                                          </p:val>
                                        </p:tav>
                                        <p:tav tm="100000">
                                          <p:val>
                                            <p:strVal val="#ppt_x"/>
                                          </p:val>
                                        </p:tav>
                                      </p:tavLst>
                                    </p:anim>
                                    <p:anim calcmode="lin" valueType="num">
                                      <p:cBhvr additive="base">
                                        <p:cTn id="14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xit" presetSubtype="8" fill="hold" nodeType="clickEffect">
                                  <p:stCondLst>
                                    <p:cond delay="0"/>
                                  </p:stCondLst>
                                  <p:childTnLst>
                                    <p:anim calcmode="lin" valueType="num">
                                      <p:cBhvr additive="base">
                                        <p:cTn id="146" dur="500"/>
                                        <p:tgtEl>
                                          <p:spTgt spid="21"/>
                                        </p:tgtEl>
                                        <p:attrNameLst>
                                          <p:attrName>ppt_x</p:attrName>
                                        </p:attrNameLst>
                                      </p:cBhvr>
                                      <p:tavLst>
                                        <p:tav tm="0">
                                          <p:val>
                                            <p:strVal val="ppt_x"/>
                                          </p:val>
                                        </p:tav>
                                        <p:tav tm="100000">
                                          <p:val>
                                            <p:strVal val="0-ppt_w/2"/>
                                          </p:val>
                                        </p:tav>
                                      </p:tavLst>
                                    </p:anim>
                                    <p:anim calcmode="lin" valueType="num">
                                      <p:cBhvr additive="base">
                                        <p:cTn id="147" dur="500"/>
                                        <p:tgtEl>
                                          <p:spTgt spid="21"/>
                                        </p:tgtEl>
                                        <p:attrNameLst>
                                          <p:attrName>ppt_y</p:attrName>
                                        </p:attrNameLst>
                                      </p:cBhvr>
                                      <p:tavLst>
                                        <p:tav tm="0">
                                          <p:val>
                                            <p:strVal val="ppt_y"/>
                                          </p:val>
                                        </p:tav>
                                        <p:tav tm="100000">
                                          <p:val>
                                            <p:strVal val="ppt_y"/>
                                          </p:val>
                                        </p:tav>
                                      </p:tavLst>
                                    </p:anim>
                                    <p:set>
                                      <p:cBhvr>
                                        <p:cTn id="148" dur="1" fill="hold">
                                          <p:stCondLst>
                                            <p:cond delay="499"/>
                                          </p:stCondLst>
                                        </p:cTn>
                                        <p:tgtEl>
                                          <p:spTgt spid="21"/>
                                        </p:tgtEl>
                                        <p:attrNameLst>
                                          <p:attrName>style.visibility</p:attrName>
                                        </p:attrNameLst>
                                      </p:cBhvr>
                                      <p:to>
                                        <p:strVal val="hidden"/>
                                      </p:to>
                                    </p:set>
                                  </p:childTnLst>
                                </p:cTn>
                              </p:par>
                              <p:par>
                                <p:cTn id="149" presetID="2" presetClass="entr" presetSubtype="2" fill="hold" nodeType="withEffect">
                                  <p:stCondLst>
                                    <p:cond delay="0"/>
                                  </p:stCondLst>
                                  <p:childTnLst>
                                    <p:set>
                                      <p:cBhvr>
                                        <p:cTn id="150" dur="1" fill="hold">
                                          <p:stCondLst>
                                            <p:cond delay="0"/>
                                          </p:stCondLst>
                                        </p:cTn>
                                        <p:tgtEl>
                                          <p:spTgt spid="22"/>
                                        </p:tgtEl>
                                        <p:attrNameLst>
                                          <p:attrName>style.visibility</p:attrName>
                                        </p:attrNameLst>
                                      </p:cBhvr>
                                      <p:to>
                                        <p:strVal val="visible"/>
                                      </p:to>
                                    </p:set>
                                    <p:anim calcmode="lin" valueType="num">
                                      <p:cBhvr additive="base">
                                        <p:cTn id="151" dur="500" fill="hold"/>
                                        <p:tgtEl>
                                          <p:spTgt spid="22"/>
                                        </p:tgtEl>
                                        <p:attrNameLst>
                                          <p:attrName>ppt_x</p:attrName>
                                        </p:attrNameLst>
                                      </p:cBhvr>
                                      <p:tavLst>
                                        <p:tav tm="0">
                                          <p:val>
                                            <p:strVal val="1+#ppt_w/2"/>
                                          </p:val>
                                        </p:tav>
                                        <p:tav tm="100000">
                                          <p:val>
                                            <p:strVal val="#ppt_x"/>
                                          </p:val>
                                        </p:tav>
                                      </p:tavLst>
                                    </p:anim>
                                    <p:anim calcmode="lin" valueType="num">
                                      <p:cBhvr additive="base">
                                        <p:cTn id="152"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Practical Question</a:t>
            </a:r>
            <a:endParaRPr lang="en-US" b="1" dirty="0"/>
          </a:p>
        </p:txBody>
      </p:sp>
      <p:sp>
        <p:nvSpPr>
          <p:cNvPr id="3" name="Content Placeholder 2"/>
          <p:cNvSpPr>
            <a:spLocks noGrp="1"/>
          </p:cNvSpPr>
          <p:nvPr>
            <p:ph idx="1"/>
          </p:nvPr>
        </p:nvSpPr>
        <p:spPr>
          <a:ln w="76200">
            <a:solidFill>
              <a:schemeClr val="tx1"/>
            </a:solidFill>
          </a:ln>
        </p:spPr>
        <p:txBody>
          <a:bodyPr>
            <a:normAutofit/>
          </a:bodyPr>
          <a:lstStyle/>
          <a:p>
            <a:pPr marL="0" indent="0" algn="just">
              <a:buNone/>
            </a:pPr>
            <a:r>
              <a:rPr lang="en-US" sz="4000" b="1" dirty="0" smtClean="0"/>
              <a:t>I have been asked, “I know a couple of pastors who opened bank accounts in their name to hold and manage tithes and offerings. The IRS is questioning the source, etc. of the funds. What should they do?”</a:t>
            </a:r>
            <a:endParaRPr lang="en-US" sz="4000" b="1" dirty="0"/>
          </a:p>
        </p:txBody>
      </p:sp>
    </p:spTree>
    <p:extLst>
      <p:ext uri="{BB962C8B-B14F-4D97-AF65-F5344CB8AC3E}">
        <p14:creationId xmlns:p14="http://schemas.microsoft.com/office/powerpoint/2010/main" val="24929505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Unlearned Questions</a:t>
            </a:r>
            <a:endParaRPr lang="en-US" b="1" dirty="0"/>
          </a:p>
        </p:txBody>
      </p:sp>
      <p:sp>
        <p:nvSpPr>
          <p:cNvPr id="3" name="Content Placeholder 2"/>
          <p:cNvSpPr>
            <a:spLocks noGrp="1"/>
          </p:cNvSpPr>
          <p:nvPr>
            <p:ph idx="1"/>
          </p:nvPr>
        </p:nvSpPr>
        <p:spPr>
          <a:ln w="76200">
            <a:solidFill>
              <a:schemeClr val="tx1"/>
            </a:solidFill>
          </a:ln>
        </p:spPr>
        <p:txBody>
          <a:bodyPr>
            <a:normAutofit/>
          </a:bodyPr>
          <a:lstStyle/>
          <a:p>
            <a:pPr marL="0" indent="0" algn="just">
              <a:buNone/>
            </a:pPr>
            <a:r>
              <a:rPr lang="en-US" sz="4000" b="1" dirty="0" smtClean="0"/>
              <a:t>I have been asked, </a:t>
            </a:r>
            <a:r>
              <a:rPr lang="en-US" sz="4000" b="1" dirty="0" smtClean="0"/>
              <a:t>(1) “Has it been tested in court?” and (2) “Does the court have jurisdiction over it?” Answer: (1) It has been recognized in court - we will show that in presentation 2. (2) No. I elaborate: … </a:t>
            </a:r>
            <a:endParaRPr lang="en-US" sz="4000" b="1" dirty="0"/>
          </a:p>
        </p:txBody>
      </p:sp>
    </p:spTree>
    <p:extLst>
      <p:ext uri="{BB962C8B-B14F-4D97-AF65-F5344CB8AC3E}">
        <p14:creationId xmlns:p14="http://schemas.microsoft.com/office/powerpoint/2010/main" val="2671002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533400"/>
            <a:ext cx="8763000" cy="5693866"/>
          </a:xfrm>
          <a:prstGeom prst="rect">
            <a:avLst/>
          </a:prstGeom>
          <a:noFill/>
        </p:spPr>
        <p:txBody>
          <a:bodyPr wrap="square" rtlCol="0">
            <a:spAutoFit/>
          </a:bodyPr>
          <a:lstStyle/>
          <a:p>
            <a:pPr algn="just"/>
            <a:r>
              <a:rPr lang="en-US" sz="2800" b="1" dirty="0" smtClean="0"/>
              <a:t>I believe and teach that the only way a church can organize according to Bible principles is to utilize the God-given concept of trust. I leave the door open for anyone to tell me some other way. If you believe the church and state should unite, that a church should incorporate or become a legal entity in any way, then we first have to resolve that matter. However, if you believe as I do that a church should remain a spiritual entity only and that you know another way for a church to do so, please let me know. We can sit down and talk or arrange a time to do so. If you show me another way, and can back up what you say with the Bible, I will accept the new light you present and will make it known.</a:t>
            </a:r>
            <a:endParaRPr lang="en-US" sz="2800" b="1" dirty="0"/>
          </a:p>
        </p:txBody>
      </p:sp>
    </p:spTree>
    <p:extLst>
      <p:ext uri="{BB962C8B-B14F-4D97-AF65-F5344CB8AC3E}">
        <p14:creationId xmlns:p14="http://schemas.microsoft.com/office/powerpoint/2010/main" val="26113396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This PowerPoint and accompanying article are free online.</a:t>
            </a:r>
            <a:endParaRPr lang="en-US" dirty="0"/>
          </a:p>
        </p:txBody>
      </p:sp>
      <p:sp>
        <p:nvSpPr>
          <p:cNvPr id="3" name="Text Placeholder 2"/>
          <p:cNvSpPr>
            <a:spLocks noGrp="1"/>
          </p:cNvSpPr>
          <p:nvPr>
            <p:ph type="body" idx="1"/>
          </p:nvPr>
        </p:nvSpPr>
        <p:spPr>
          <a:xfrm>
            <a:off x="457200" y="1535113"/>
            <a:ext cx="4040188" cy="446087"/>
          </a:xfrm>
          <a:ln w="38100">
            <a:solidFill>
              <a:schemeClr val="tx1"/>
            </a:solidFill>
          </a:ln>
        </p:spPr>
        <p:txBody>
          <a:bodyPr>
            <a:normAutofit lnSpcReduction="10000"/>
          </a:bodyPr>
          <a:lstStyle/>
          <a:p>
            <a:pPr algn="ctr"/>
            <a:r>
              <a:rPr lang="en-US" dirty="0" smtClean="0"/>
              <a:t>Online page with links.</a:t>
            </a:r>
            <a:endParaRPr lang="en-US" dirty="0"/>
          </a:p>
        </p:txBody>
      </p:sp>
      <p:sp>
        <p:nvSpPr>
          <p:cNvPr id="5" name="Text Placeholder 4"/>
          <p:cNvSpPr>
            <a:spLocks noGrp="1"/>
          </p:cNvSpPr>
          <p:nvPr>
            <p:ph type="body" sz="quarter" idx="3"/>
          </p:nvPr>
        </p:nvSpPr>
        <p:spPr>
          <a:ln w="38100">
            <a:solidFill>
              <a:schemeClr val="tx1"/>
            </a:solidFill>
          </a:ln>
        </p:spPr>
        <p:txBody>
          <a:bodyPr>
            <a:normAutofit fontScale="92500" lnSpcReduction="20000"/>
          </a:bodyPr>
          <a:lstStyle/>
          <a:p>
            <a:pPr algn="ctr"/>
            <a:r>
              <a:rPr lang="en-US" dirty="0"/>
              <a:t>This PowerPoint is online and </a:t>
            </a:r>
            <a:r>
              <a:rPr lang="en-US" dirty="0" smtClean="0"/>
              <a:t>downloadable:</a:t>
            </a:r>
            <a:endParaRPr lang="en-US" dirty="0"/>
          </a:p>
        </p:txBody>
      </p:sp>
      <p:sp>
        <p:nvSpPr>
          <p:cNvPr id="6" name="Content Placeholder 5"/>
          <p:cNvSpPr>
            <a:spLocks noGrp="1"/>
          </p:cNvSpPr>
          <p:nvPr>
            <p:ph sz="quarter" idx="4"/>
          </p:nvPr>
        </p:nvSpPr>
        <p:spPr>
          <a:xfrm>
            <a:off x="4648200" y="2362200"/>
            <a:ext cx="4041775" cy="3951288"/>
          </a:xfrm>
          <a:ln w="57150">
            <a:solidFill>
              <a:schemeClr val="tx1"/>
            </a:solidFill>
          </a:ln>
        </p:spPr>
        <p:txBody>
          <a:bodyPr/>
          <a:lstStyle/>
          <a:p>
            <a:pPr marL="0" indent="0" algn="ctr">
              <a:buNone/>
            </a:pPr>
            <a:r>
              <a:rPr lang="en-US" sz="3200" b="1" dirty="0" smtClean="0"/>
              <a:t>The </a:t>
            </a:r>
            <a:r>
              <a:rPr lang="en-US" sz="3200" b="1" dirty="0"/>
              <a:t>link is: </a:t>
            </a:r>
          </a:p>
          <a:p>
            <a:pPr marL="0" indent="0" algn="ctr">
              <a:buNone/>
            </a:pPr>
            <a:r>
              <a:rPr lang="en-US" sz="3200" b="1" dirty="0" smtClean="0">
                <a:hlinkClick r:id="rId2"/>
              </a:rPr>
              <a:t>https</a:t>
            </a:r>
            <a:r>
              <a:rPr lang="en-US" sz="3200" b="1" dirty="0">
                <a:hlinkClick r:id="rId2"/>
              </a:rPr>
              <a:t>://jeraldfinney.wordpress.com/audio/powerpoint-presentations/</a:t>
            </a:r>
            <a:r>
              <a:rPr lang="en-US" sz="3200" b="1" dirty="0"/>
              <a:t>.</a:t>
            </a:r>
          </a:p>
          <a:p>
            <a:pPr marL="0" indent="0" algn="ctr">
              <a:buNone/>
            </a:pPr>
            <a:r>
              <a:rPr lang="en-US" sz="3200" b="1" dirty="0"/>
              <a:t>To download, just click the link. It’s that easy!</a:t>
            </a:r>
          </a:p>
          <a:p>
            <a:pPr marL="0" indent="0">
              <a:buNone/>
            </a:pPr>
            <a:endParaRPr lang="en-US" dirty="0"/>
          </a:p>
        </p:txBody>
      </p:sp>
      <p:pic>
        <p:nvPicPr>
          <p:cNvPr id="11" name="Content Placeholder 10" descr="PowerPoint Presentations « Separation of Church and State Law - Google Chrome"/>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32692" t="12628" r="33108" b="14036"/>
          <a:stretch/>
        </p:blipFill>
        <p:spPr>
          <a:xfrm>
            <a:off x="457201" y="2057399"/>
            <a:ext cx="4011592" cy="4660525"/>
          </a:xfrm>
        </p:spPr>
      </p:pic>
    </p:spTree>
    <p:extLst>
      <p:ext uri="{BB962C8B-B14F-4D97-AF65-F5344CB8AC3E}">
        <p14:creationId xmlns:p14="http://schemas.microsoft.com/office/powerpoint/2010/main" val="40924579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621</TotalTime>
  <Words>2115</Words>
  <Application>Microsoft Office PowerPoint</Application>
  <PresentationFormat>On-screen Show (4:3)</PresentationFormat>
  <Paragraphs>84</Paragraphs>
  <Slides>27</Slides>
  <Notes>17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The Basics of the Bible Principle of Trust in Church Organization</vt:lpstr>
      <vt:lpstr>Trust</vt:lpstr>
      <vt:lpstr>Article at: https://jeraldfinney.wordpress.com/2016/05/05/olding-property-in-trust-for-god-is-a-scriptural-principle-which-churches-should-honor/</vt:lpstr>
      <vt:lpstr>PowerPoint Presentation</vt:lpstr>
      <vt:lpstr>Does God desire, according to the principles in the NT, a church to be a spiritual or a legal entity?</vt:lpstr>
      <vt:lpstr>Where To Go For Answers</vt:lpstr>
      <vt:lpstr>Where To Go For Answers</vt:lpstr>
      <vt:lpstr>Where To Go For Answers</vt:lpstr>
      <vt:lpstr>What Is a Trust?</vt:lpstr>
      <vt:lpstr>What Is a Trust?</vt:lpstr>
      <vt:lpstr>Where not to go for help:</vt:lpstr>
      <vt:lpstr>Free online booklet that explains why not to go there.</vt:lpstr>
      <vt:lpstr>Where not to go for help:</vt:lpstr>
      <vt:lpstr>Don’t just start searching on the internet.</vt:lpstr>
      <vt:lpstr>Another place not to go.</vt:lpstr>
      <vt:lpstr>Another place not to go.</vt:lpstr>
      <vt:lpstr>So, what is one to do and where is he to go to learn the truth? I suggest:</vt:lpstr>
      <vt:lpstr>Then what?</vt:lpstr>
      <vt:lpstr>Then what? Study, study, study. Bible first, then</vt:lpstr>
      <vt:lpstr>Kinds of Trusts</vt:lpstr>
      <vt:lpstr>Kinds of Trusts</vt:lpstr>
      <vt:lpstr>Go to Volume 76, “Trusts”</vt:lpstr>
      <vt:lpstr>2016 AmJur 2d “Trusts”</vt:lpstr>
      <vt:lpstr>A Practical Question</vt:lpstr>
      <vt:lpstr>Unlearned Questions</vt:lpstr>
      <vt:lpstr>PowerPoint Presentation</vt:lpstr>
      <vt:lpstr>This PowerPoint and accompanying article are free online.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Jerald Finney</dc:creator>
  <cp:lastModifiedBy>Jerald Finney</cp:lastModifiedBy>
  <cp:revision>75</cp:revision>
  <dcterms:created xsi:type="dcterms:W3CDTF">2017-09-18T20:15:58Z</dcterms:created>
  <dcterms:modified xsi:type="dcterms:W3CDTF">2017-10-13T19:14:50Z</dcterms:modified>
</cp:coreProperties>
</file>